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9" r:id="rId2"/>
    <p:sldId id="260" r:id="rId3"/>
    <p:sldId id="258" r:id="rId4"/>
    <p:sldId id="261" r:id="rId5"/>
    <p:sldId id="266" r:id="rId6"/>
    <p:sldId id="267" r:id="rId7"/>
    <p:sldId id="269" r:id="rId8"/>
    <p:sldId id="272" r:id="rId9"/>
    <p:sldId id="273" r:id="rId10"/>
    <p:sldId id="262" r:id="rId11"/>
    <p:sldId id="263" r:id="rId12"/>
    <p:sldId id="270" r:id="rId13"/>
    <p:sldId id="274" r:id="rId14"/>
    <p:sldId id="277" r:id="rId15"/>
    <p:sldId id="276" r:id="rId16"/>
    <p:sldId id="271" r:id="rId17"/>
    <p:sldId id="275" r:id="rId18"/>
    <p:sldId id="264" r:id="rId19"/>
    <p:sldId id="268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3" d="100"/>
          <a:sy n="83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F0D89-B4BF-422C-8062-91CFFF2DFDBC}" type="datetimeFigureOut">
              <a:rPr lang="en-US" smtClean="0"/>
              <a:t>12/13/2016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34EEC-EECE-4EE3-80C2-698B0447EB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14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34EEC-EECE-4EE3-80C2-698B0447EB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7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440" name="Picture 4" descr="Title_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57225" y="6416675"/>
            <a:ext cx="1225550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5844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839788" y="2274888"/>
            <a:ext cx="7742237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65844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839788" y="3125788"/>
            <a:ext cx="7742237" cy="4206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08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A5CA2-24DD-4DA3-A985-D8DB95848BAB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9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274638"/>
            <a:ext cx="2057400" cy="5400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274638"/>
            <a:ext cx="60198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FA8782-CD94-4B46-A5BB-DDD8444D5589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1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74638"/>
            <a:ext cx="8229600" cy="631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55600" y="114935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813" y="6418263"/>
            <a:ext cx="1225550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90713" y="6418263"/>
            <a:ext cx="2347912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3513" y="6418263"/>
            <a:ext cx="496887" cy="365125"/>
          </a:xfrm>
        </p:spPr>
        <p:txBody>
          <a:bodyPr/>
          <a:lstStyle>
            <a:lvl1pPr>
              <a:defRPr/>
            </a:lvl1pPr>
          </a:lstStyle>
          <a:p>
            <a:fld id="{A7A807FB-F7B6-49E7-94EC-EE073E472D5A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3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74638"/>
            <a:ext cx="8229600" cy="631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55600" y="114935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813" y="6418263"/>
            <a:ext cx="1225550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90713" y="6418263"/>
            <a:ext cx="2347912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3513" y="6418263"/>
            <a:ext cx="496887" cy="365125"/>
          </a:xfrm>
        </p:spPr>
        <p:txBody>
          <a:bodyPr/>
          <a:lstStyle>
            <a:lvl1pPr>
              <a:defRPr/>
            </a:lvl1pPr>
          </a:lstStyle>
          <a:p>
            <a:fld id="{578A34E0-6996-4E3C-8A38-DEC825616F2B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01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74638"/>
            <a:ext cx="8229600" cy="631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14935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6600" y="114935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813" y="6418263"/>
            <a:ext cx="1225550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90713" y="6418263"/>
            <a:ext cx="2347912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3513" y="6418263"/>
            <a:ext cx="496887" cy="365125"/>
          </a:xfrm>
        </p:spPr>
        <p:txBody>
          <a:bodyPr/>
          <a:lstStyle>
            <a:lvl1pPr>
              <a:defRPr/>
            </a:lvl1pPr>
          </a:lstStyle>
          <a:p>
            <a:fld id="{5BAF36EB-0C3F-42F7-8255-50D188C34140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85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74638"/>
            <a:ext cx="8229600" cy="631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55600" y="114935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813" y="6418263"/>
            <a:ext cx="1225550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90713" y="6418263"/>
            <a:ext cx="2347912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3513" y="6418263"/>
            <a:ext cx="496887" cy="365125"/>
          </a:xfrm>
        </p:spPr>
        <p:txBody>
          <a:bodyPr/>
          <a:lstStyle>
            <a:lvl1pPr>
              <a:defRPr/>
            </a:lvl1pPr>
          </a:lstStyle>
          <a:p>
            <a:fld id="{4282E6AD-F32D-46A9-A74B-36BE6AF97203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4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203A2A-DD79-4B89-9539-EED24CC40115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2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A15C5D-7080-4CF9-917C-DE85078AF2E4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14935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6600" y="114935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52EDA2-ED19-4701-BFA4-1BE6A57F97BB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74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B9DFBA-12CB-4B8D-9D12-3EF34FDDE60C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AF320D-80D7-460C-8E4E-C5FE13ACC6BC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98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83A65-7228-45AB-8656-80DE6263D81B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4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DAE6DC-883D-4539-9CA5-A099AE65DC17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B089F-3BFB-4C03-8A0B-A938731BE20B}" type="slidenum">
              <a:rPr lang="en-US">
                <a:solidFill>
                  <a:srgbClr val="EEECE1"/>
                </a:solidFill>
              </a:rPr>
              <a:pPr/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258" name="Picture 6" descr="Text_Slid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58813" y="6418263"/>
            <a:ext cx="122555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b="0">
                <a:solidFill>
                  <a:srgbClr val="EEECE1"/>
                </a:solidFill>
                <a:cs typeface="Arial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6082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90713" y="6418263"/>
            <a:ext cx="234791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 b="0">
                <a:solidFill>
                  <a:schemeClr val="bg1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0826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74638"/>
            <a:ext cx="82296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title: 32 point</a:t>
            </a:r>
          </a:p>
        </p:txBody>
      </p:sp>
      <p:sp>
        <p:nvSpPr>
          <p:cNvPr id="60826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114935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text: 28 point</a:t>
            </a:r>
          </a:p>
          <a:p>
            <a:pPr lvl="1"/>
            <a:r>
              <a:rPr lang="en-US" smtClean="0"/>
              <a:t>First bullet: 28 point</a:t>
            </a:r>
          </a:p>
          <a:p>
            <a:pPr lvl="2"/>
            <a:r>
              <a:rPr lang="en-US" smtClean="0"/>
              <a:t>Second bullet: 24 point</a:t>
            </a:r>
          </a:p>
          <a:p>
            <a:pPr lvl="3"/>
            <a:r>
              <a:rPr lang="en-US" smtClean="0"/>
              <a:t>Third bullet: 20 point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3513" y="6418263"/>
            <a:ext cx="4968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chemeClr val="bg2"/>
                </a:solidFill>
                <a:cs typeface="Arial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687498CB-CA8E-4329-90B0-5B6EA9ADA402}" type="slidenum">
              <a:rPr lang="en-US">
                <a:solidFill>
                  <a:srgbClr val="EEECE1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200">
          <a:solidFill>
            <a:srgbClr val="376092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200">
          <a:solidFill>
            <a:srgbClr val="376092"/>
          </a:solidFill>
          <a:latin typeface="Arial" pitchFamily="34" charset="0"/>
          <a:ea typeface="Geneva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3200">
          <a:solidFill>
            <a:srgbClr val="376092"/>
          </a:solidFill>
          <a:latin typeface="Arial" pitchFamily="34" charset="0"/>
          <a:ea typeface="Geneva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3200">
          <a:solidFill>
            <a:srgbClr val="376092"/>
          </a:solidFill>
          <a:latin typeface="Arial" pitchFamily="34" charset="0"/>
          <a:ea typeface="Geneva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3200">
          <a:solidFill>
            <a:srgbClr val="376092"/>
          </a:solidFill>
          <a:latin typeface="Arial" pitchFamily="34" charset="0"/>
          <a:ea typeface="Geneva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rgbClr val="376092"/>
          </a:solidFill>
          <a:latin typeface="Arial" pitchFamily="34" charset="0"/>
          <a:ea typeface="Geneva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rgbClr val="376092"/>
          </a:solidFill>
          <a:latin typeface="Arial" pitchFamily="34" charset="0"/>
          <a:ea typeface="Geneva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rgbClr val="376092"/>
          </a:solidFill>
          <a:latin typeface="Arial" pitchFamily="34" charset="0"/>
          <a:ea typeface="Geneva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rgbClr val="376092"/>
          </a:solidFill>
          <a:latin typeface="Arial" pitchFamily="34" charset="0"/>
          <a:ea typeface="Geneva" charset="-128"/>
        </a:defRPr>
      </a:lvl9pPr>
    </p:titleStyle>
    <p:bodyStyle>
      <a:lvl1pPr algn="l" defTabSz="457200" rtl="0" fontAlgn="base">
        <a:spcBef>
          <a:spcPct val="40000"/>
        </a:spcBef>
        <a:spcAft>
          <a:spcPct val="0"/>
        </a:spcAft>
        <a:buFont typeface="Arial" pitchFamily="34" charset="0"/>
        <a:defRPr sz="2800">
          <a:solidFill>
            <a:srgbClr val="376092"/>
          </a:solidFill>
          <a:latin typeface="+mn-lt"/>
          <a:ea typeface="+mn-ea"/>
          <a:cs typeface="+mn-cs"/>
        </a:defRPr>
      </a:lvl1pPr>
      <a:lvl2pPr marL="285750" indent="-171450" algn="l" defTabSz="457200" rtl="0" fontAlgn="base">
        <a:spcBef>
          <a:spcPct val="40000"/>
        </a:spcBef>
        <a:spcAft>
          <a:spcPct val="0"/>
        </a:spcAft>
        <a:buChar char="•"/>
        <a:defRPr sz="2800">
          <a:solidFill>
            <a:srgbClr val="376092"/>
          </a:solidFill>
          <a:latin typeface="+mn-lt"/>
          <a:ea typeface="+mn-ea"/>
        </a:defRPr>
      </a:lvl2pPr>
      <a:lvl3pPr marL="628650" indent="-228600" algn="l" defTabSz="457200" rtl="0" fontAlgn="base">
        <a:spcBef>
          <a:spcPct val="40000"/>
        </a:spcBef>
        <a:spcAft>
          <a:spcPct val="0"/>
        </a:spcAft>
        <a:buFont typeface="Arial" pitchFamily="34" charset="0"/>
        <a:buChar char="–"/>
        <a:defRPr sz="2400">
          <a:solidFill>
            <a:srgbClr val="376092"/>
          </a:solidFill>
          <a:latin typeface="+mn-lt"/>
          <a:ea typeface="+mn-ea"/>
        </a:defRPr>
      </a:lvl3pPr>
      <a:lvl4pPr marL="914400" indent="-171450" algn="l" defTabSz="457200" rtl="0" fontAlgn="base">
        <a:spcBef>
          <a:spcPct val="40000"/>
        </a:spcBef>
        <a:spcAft>
          <a:spcPct val="0"/>
        </a:spcAft>
        <a:buChar char="•"/>
        <a:defRPr sz="2000">
          <a:solidFill>
            <a:srgbClr val="376092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7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376092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7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376092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7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376092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7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376092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70000"/>
        </a:lnSpc>
        <a:spcBef>
          <a:spcPct val="20000"/>
        </a:spcBef>
        <a:spcAft>
          <a:spcPct val="0"/>
        </a:spcAft>
        <a:buChar char="•"/>
        <a:defRPr sz="2000">
          <a:solidFill>
            <a:srgbClr val="37609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294" y="2274888"/>
            <a:ext cx="7742237" cy="1143000"/>
          </a:xfrm>
        </p:spPr>
        <p:txBody>
          <a:bodyPr/>
          <a:lstStyle/>
          <a:p>
            <a:r>
              <a:rPr lang="en-US" dirty="0" smtClean="0"/>
              <a:t>Well, Water!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3294" y="3125788"/>
            <a:ext cx="7742237" cy="420687"/>
          </a:xfrm>
        </p:spPr>
        <p:txBody>
          <a:bodyPr/>
          <a:lstStyle/>
          <a:p>
            <a:r>
              <a:rPr lang="en-US" dirty="0" smtClean="0"/>
              <a:t>Predicting the Functionality of Water Wells in Tanzania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953294" y="3886199"/>
            <a:ext cx="77422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r>
              <a:rPr lang="en-US" dirty="0" smtClean="0"/>
              <a:t>PechaKucha!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953294" y="4818856"/>
            <a:ext cx="774223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5750" indent="-171450" algn="l" defTabSz="457200" rtl="0" fontAlgn="base">
              <a:spcBef>
                <a:spcPct val="40000"/>
              </a:spcBef>
              <a:spcAft>
                <a:spcPct val="0"/>
              </a:spcAft>
              <a:buChar char="•"/>
              <a:defRPr sz="2800">
                <a:solidFill>
                  <a:srgbClr val="376092"/>
                </a:solidFill>
                <a:latin typeface="+mn-lt"/>
                <a:ea typeface="+mn-ea"/>
              </a:defRPr>
            </a:lvl2pPr>
            <a:lvl3pPr marL="628650" indent="-228600" algn="l" defTabSz="457200" rtl="0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rgbClr val="376092"/>
                </a:solidFill>
                <a:latin typeface="+mn-lt"/>
                <a:ea typeface="+mn-ea"/>
              </a:defRPr>
            </a:lvl3pPr>
            <a:lvl4pPr marL="914400" indent="-171450" algn="l" defTabSz="457200" rtl="0" fontAlgn="base">
              <a:spcBef>
                <a:spcPct val="4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4pPr>
            <a:lvl5pPr marL="20574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5pPr>
            <a:lvl6pPr marL="25146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6pPr>
            <a:lvl7pPr marL="29718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7pPr>
            <a:lvl8pPr marL="34290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8pPr>
            <a:lvl9pPr marL="38862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Researching the Retention Rate of the PechaKucha Presentation Style</a:t>
            </a:r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953294" y="3675855"/>
            <a:ext cx="774223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85750" indent="-171450" algn="l" defTabSz="457200" rtl="0" fontAlgn="base">
              <a:spcBef>
                <a:spcPct val="40000"/>
              </a:spcBef>
              <a:spcAft>
                <a:spcPct val="0"/>
              </a:spcAft>
              <a:buChar char="•"/>
              <a:defRPr sz="2800">
                <a:solidFill>
                  <a:srgbClr val="376092"/>
                </a:solidFill>
                <a:latin typeface="+mn-lt"/>
                <a:ea typeface="+mn-ea"/>
              </a:defRPr>
            </a:lvl2pPr>
            <a:lvl3pPr marL="628650" indent="-228600" algn="l" defTabSz="457200" rtl="0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buChar char="–"/>
              <a:defRPr sz="2400">
                <a:solidFill>
                  <a:srgbClr val="376092"/>
                </a:solidFill>
                <a:latin typeface="+mn-lt"/>
                <a:ea typeface="+mn-ea"/>
              </a:defRPr>
            </a:lvl3pPr>
            <a:lvl4pPr marL="914400" indent="-171450" algn="l" defTabSz="457200" rtl="0" fontAlgn="base">
              <a:spcBef>
                <a:spcPct val="4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4pPr>
            <a:lvl5pPr marL="20574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5pPr>
            <a:lvl6pPr marL="25146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6pPr>
            <a:lvl7pPr marL="29718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7pPr>
            <a:lvl8pPr marL="34290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8pPr>
            <a:lvl9pPr marL="3886200" indent="-228600" algn="l" defTabSz="457200" rtl="0" fontAlgn="base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376092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made a map!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10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7170" name="Picture 2" descr="C:\Users\ckeenan\Downloads\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4" y="1066800"/>
            <a:ext cx="4294456" cy="320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ckeenan\Downloads\image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971800"/>
            <a:ext cx="4294456" cy="32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752600" y="4800600"/>
            <a:ext cx="243742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r>
              <a:rPr lang="en-US" dirty="0" smtClean="0"/>
              <a:t>Enhance! →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724400" y="1676400"/>
            <a:ext cx="5486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r>
              <a:rPr lang="en-US" sz="2400" dirty="0" smtClean="0"/>
              <a:t>Map created using </a:t>
            </a:r>
            <a:r>
              <a:rPr lang="en-US" sz="2400" dirty="0" smtClean="0"/>
              <a:t>Basemap</a:t>
            </a:r>
            <a:r>
              <a:rPr lang="en-US" sz="2400" dirty="0" smtClean="0"/>
              <a:t> in </a:t>
            </a:r>
            <a:r>
              <a:rPr lang="en-US" sz="2400" dirty="0" smtClean="0"/>
              <a:t>Matplotlib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463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the technology!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11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r="23210"/>
          <a:stretch/>
        </p:blipFill>
        <p:spPr>
          <a:xfrm>
            <a:off x="4572000" y="1754372"/>
            <a:ext cx="4419600" cy="428933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0" r="25000"/>
          <a:stretch/>
        </p:blipFill>
        <p:spPr>
          <a:xfrm>
            <a:off x="152400" y="1752599"/>
            <a:ext cx="4343400" cy="431829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5562600" y="1054733"/>
            <a:ext cx="302768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r>
              <a:rPr lang="en-US" sz="2400" dirty="0" smtClean="0"/>
              <a:t>By GPS Height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066800" y="1058861"/>
            <a:ext cx="331089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r>
              <a:rPr lang="en-US" sz="2400" dirty="0" smtClean="0"/>
              <a:t>By Status Group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831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Accuracy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12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1026" name="Picture 2" descr="http://media2.giphy.com/media/E99OMc6pkdvGw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57600"/>
            <a:ext cx="33337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1904999" y="4021136"/>
            <a:ext cx="12192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r>
              <a:rPr lang="en-US" dirty="0" smtClean="0"/>
              <a:t>61</a:t>
            </a:r>
            <a:r>
              <a:rPr lang="en-US" dirty="0" smtClean="0"/>
              <a:t>%!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85800" y="4684845"/>
            <a:ext cx="3657599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pPr algn="ctr"/>
            <a:r>
              <a:rPr lang="en-US" dirty="0" smtClean="0"/>
              <a:t>The bar is set </a:t>
            </a:r>
            <a:r>
              <a:rPr lang="en-US" dirty="0" smtClean="0"/>
              <a:t>relatively low.</a:t>
            </a:r>
            <a:endParaRPr lang="en-US" dirty="0" smtClean="0"/>
          </a:p>
        </p:txBody>
      </p:sp>
      <p:pic>
        <p:nvPicPr>
          <p:cNvPr id="3" name="Picture 2" descr="C:\Users\ckeenan\Downloads\Screen Shot 2016-12-13 at 5.48.43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599"/>
            <a:ext cx="8382000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Victoria’s Secret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300" y="1149350"/>
            <a:ext cx="61214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Tested 4 models twice: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KNN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Logistic Regression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Decision Trees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Random 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Used two sets of feature columns: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Handpicked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Using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13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Ensembling</a:t>
            </a:r>
            <a:r>
              <a:rPr lang="en-US" dirty="0"/>
              <a:t> </a:t>
            </a:r>
            <a:r>
              <a:rPr lang="en-US" dirty="0" smtClean="0"/>
              <a:t>- Random Forest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320D-80D7-460C-8E4E-C5FE13ACC6BC}" type="slidenum">
              <a:rPr lang="en-US" smtClean="0">
                <a:solidFill>
                  <a:srgbClr val="EEECE1"/>
                </a:solidFill>
              </a:rPr>
              <a:pPr/>
              <a:t>14</a:t>
            </a:fld>
            <a:endParaRPr lang="en-US" dirty="0">
              <a:solidFill>
                <a:srgbClr val="EEECE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44510" y="1981200"/>
            <a:ext cx="399889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ROC AUC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Measured</a:t>
            </a:r>
            <a:r>
              <a:rPr lang="en-US" sz="2400" dirty="0" smtClean="0"/>
              <a:t> RMSE initially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Whoops!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Need to</a:t>
            </a:r>
            <a:r>
              <a:rPr lang="en-US" sz="2400" dirty="0" smtClean="0"/>
              <a:t> </a:t>
            </a:r>
            <a:r>
              <a:rPr lang="en-US" sz="2400" dirty="0" smtClean="0"/>
              <a:t>feature </a:t>
            </a:r>
            <a:r>
              <a:rPr lang="en-US" sz="2400" dirty="0" smtClean="0"/>
              <a:t>tune to optimize</a:t>
            </a:r>
          </a:p>
        </p:txBody>
      </p:sp>
      <p:sp>
        <p:nvSpPr>
          <p:cNvPr id="5" name="AutoShape 2" descr="Inline image 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1" name="Picture 3" descr="C:\Users\ckeenan\Downloads\image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715" y="1501140"/>
            <a:ext cx="49815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4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981200"/>
            <a:ext cx="4953000" cy="266065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 have answers this time!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First Feature Group = 68%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Second Feature Group = 65%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15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7170" name="Picture 2" descr="https://www.mathworks.com/matlabcentral/mlc-downloads/downloads/submissions/39653/versions/1/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3252788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56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Happy Little Trees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320D-80D7-460C-8E4E-C5FE13ACC6BC}" type="slidenum">
              <a:rPr lang="en-US" smtClean="0">
                <a:solidFill>
                  <a:srgbClr val="EEECE1"/>
                </a:solidFill>
              </a:rPr>
              <a:pPr/>
              <a:t>16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2050" name="Picture 2" descr="C:\Users\ckeenan\Downloads\tree_tanzania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7" y="1443438"/>
            <a:ext cx="7531681" cy="230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keenan\Downloads\tree_tanzan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57809"/>
            <a:ext cx="7536098" cy="231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://images.mentalfloss.com/sites/default/files/styles/article_640x430/public/bob_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5" r="8360"/>
          <a:stretch/>
        </p:blipFill>
        <p:spPr bwMode="auto">
          <a:xfrm>
            <a:off x="6432995" y="304800"/>
            <a:ext cx="2408351" cy="227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14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First Feature Group 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= 65% (5 Neighbors)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 = 74% (3 Neighbors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Second Feature Group 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= 81% (5 Neighbors)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= 89% (3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17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5124" name="Picture 4" descr="http://3.bp.blogspot.com/-ohn8rEpE2sE/UN0T1Lcri8I/AAAAAAAAUQk/V1kfCXI5eSY/s1600/MV5BNjMxMzc2NzgwOV5BMl5BanBnXkFtZTcwMTk1NjYyNw%2540%2540._V1._SX640_SY512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57400"/>
            <a:ext cx="3086100" cy="246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4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marketoracle.co.uk/images/2012/Oct/global-water-crisis-image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733800"/>
            <a:ext cx="2895600" cy="250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monetize?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523999"/>
            <a:ext cx="8178800" cy="16002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Demand for access to safe water is only increasing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No shortage of areas that have similar water access and sanitation issues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Lots of opportunities to use this for similar public works projects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18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2050" name="Picture 2" descr="http://i2.kym-cdn.com/photos/images/newsfeed/000/264/200/a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3044"/>
            <a:ext cx="3389678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2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149350"/>
            <a:ext cx="4673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Improve the models I built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Test different methods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Cluster Analysis, Voting Classifier, Custom Pipeline,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Explore if there is significance by area (rural vs. urban, etc.) or payment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Build an app to deploy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Find similar areas/datasets to explore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19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8194" name="Picture 2" descr="http://4.bp.blogspot.com/-0cqHmO73EBk/UuaBYidsGGI/AAAAAAAAG3E/kYgt3Q5A0mM/s1600/pinky-and-brain0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52600"/>
            <a:ext cx="340995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6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"/>
            <a:ext cx="8229600" cy="1143000"/>
          </a:xfrm>
        </p:spPr>
        <p:txBody>
          <a:bodyPr/>
          <a:lstStyle/>
          <a:p>
            <a:r>
              <a:rPr lang="en-US" dirty="0" smtClean="0"/>
              <a:t>Two Problems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37502" y="1676400"/>
            <a:ext cx="4040188" cy="3951288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Finding a project for GA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Keeps me engaged and curious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Make it business relevant</a:t>
            </a:r>
          </a:p>
          <a:p>
            <a:pPr marL="62865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Could I use this at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2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1028" name="Picture 4" descr="http://static-assets.generalassemb.ly/logos/generalassembly-open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07795"/>
            <a:ext cx="3886200" cy="20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en/thumb/1/1c/Clorox_Product_logo.svg/1280px-Clorox_Product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29000"/>
            <a:ext cx="2971800" cy="179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9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4713" y="2438400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sz="2800" b="0" cap="none" dirty="0" smtClean="0"/>
              <a:t>Thanks for your attention and feel free to reach out:</a:t>
            </a:r>
            <a:br>
              <a:rPr lang="en-US" sz="2800" b="0" cap="none" dirty="0" smtClean="0"/>
            </a:br>
            <a:r>
              <a:rPr lang="en-US" sz="2800" b="0" cap="none" dirty="0" smtClean="0"/>
              <a:t/>
            </a:r>
            <a:br>
              <a:rPr lang="en-US" sz="2800" b="0" cap="none" dirty="0" smtClean="0"/>
            </a:br>
            <a:r>
              <a:rPr lang="en-US" sz="2800" b="0" cap="none" dirty="0" smtClean="0"/>
              <a:t>Casey Keenan</a:t>
            </a:r>
            <a:br>
              <a:rPr lang="en-US" sz="2800" b="0" cap="none" dirty="0" smtClean="0"/>
            </a:br>
            <a:r>
              <a:rPr lang="en-US" sz="2800" b="0" cap="none" dirty="0" smtClean="0"/>
              <a:t>cpkeenan15@gmail.com</a:t>
            </a:r>
            <a:endParaRPr lang="en-US" sz="2800" b="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20</a:t>
            </a:fld>
            <a:endParaRPr lang="en-US" dirty="0">
              <a:solidFill>
                <a:srgbClr val="EEECE1"/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 bwMode="auto">
          <a:xfrm>
            <a:off x="874713" y="4559300"/>
            <a:ext cx="77724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1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Pump It Up: Data Mining the Water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3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83025"/>
            <a:ext cx="4762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004180"/>
            <a:ext cx="23622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04180"/>
            <a:ext cx="23812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 bwMode="auto">
          <a:xfrm>
            <a:off x="2371725" y="2180263"/>
            <a:ext cx="44386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+mj-lt"/>
                <a:ea typeface="+mj-ea"/>
                <a:cs typeface="Geneva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9pPr>
          </a:lstStyle>
          <a:p>
            <a:pPr algn="ctr"/>
            <a:r>
              <a:rPr lang="en-US" dirty="0" smtClean="0"/>
              <a:t>Similar to Kaggle</a:t>
            </a:r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45720" y="3728080"/>
            <a:ext cx="216408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+mj-lt"/>
                <a:ea typeface="+mj-ea"/>
                <a:cs typeface="Geneva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9pPr>
          </a:lstStyle>
          <a:p>
            <a:pPr algn="ctr"/>
            <a:r>
              <a:rPr lang="en-US" dirty="0" smtClean="0"/>
              <a:t>The Taarifa Platform</a:t>
            </a:r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6972300" y="3961442"/>
            <a:ext cx="21907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+mj-lt"/>
                <a:ea typeface="+mj-ea"/>
                <a:cs typeface="Geneva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  <a:cs typeface="Geneva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376092"/>
                </a:solidFill>
                <a:latin typeface="Arial" charset="0"/>
                <a:ea typeface="Geneva" charset="-128"/>
              </a:defRPr>
            </a:lvl9pPr>
          </a:lstStyle>
          <a:p>
            <a:pPr algn="ctr"/>
            <a:r>
              <a:rPr lang="en-US" dirty="0" smtClean="0"/>
              <a:t>Tanzanian Ministry of 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7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important, Casey?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3657600"/>
            <a:ext cx="8458200" cy="17827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The water crisis is the #1 global risk based on impact to society (as a measure of devastation), as announced by the World Economic Forum in January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4</a:t>
            </a:r>
            <a:r>
              <a:rPr lang="en-US" sz="2000" dirty="0"/>
              <a:t>% of all official development </a:t>
            </a:r>
            <a:r>
              <a:rPr lang="en-US" sz="2000" dirty="0" smtClean="0"/>
              <a:t>aid </a:t>
            </a:r>
            <a:r>
              <a:rPr lang="en-US" sz="2000" dirty="0"/>
              <a:t>is allocated to the water </a:t>
            </a:r>
            <a:r>
              <a:rPr lang="en-US" sz="2000" dirty="0" smtClean="0"/>
              <a:t>sector</a:t>
            </a:r>
            <a:r>
              <a:rPr lang="en-US" sz="2000" dirty="0"/>
              <a:t> </a:t>
            </a:r>
            <a:r>
              <a:rPr lang="en-US" sz="2000" dirty="0" smtClean="0"/>
              <a:t>and the </a:t>
            </a:r>
            <a:r>
              <a:rPr lang="en-US" sz="2000" dirty="0"/>
              <a:t>total aid share to the water sector is below 6%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4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2050" name="Picture 2" descr="Statistics on water and its effect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3"/>
          <a:stretch/>
        </p:blipFill>
        <p:spPr bwMode="auto">
          <a:xfrm>
            <a:off x="4267200" y="1364146"/>
            <a:ext cx="3859530" cy="242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 in 10 people lack access to safe water. 1 in 3 people lack access to a toilet. We are working to change this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0"/>
          <a:stretch/>
        </p:blipFill>
        <p:spPr bwMode="auto">
          <a:xfrm>
            <a:off x="838200" y="1110698"/>
            <a:ext cx="317182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“Make everyday life better, every day.”*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149350"/>
            <a:ext cx="49022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Business relevance: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Two businesses are already actively engaged in water access and sanitation programs worldwide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Peru, Michigan, Red Cross Natural Disaster Relief, etc.</a:t>
            </a:r>
          </a:p>
          <a:p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5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3074" name="Picture 2" descr="https://i5.walmartimages.com/asr/9f8726c3-143f-4f73-ad42-1eae9324a35f_1.b7753f8a07e18579ccf7a4324ac9db20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95400"/>
            <a:ext cx="2289175" cy="228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3.amazonaws.com/tc-us-prod/uploaded_images/images/1431/original/brita-logo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7" y="3657601"/>
            <a:ext cx="3581400" cy="236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2819400" y="6447783"/>
            <a:ext cx="350520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kern="1200">
                <a:solidFill>
                  <a:schemeClr val="bg2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EEECE1"/>
                </a:solidFill>
              </a:rPr>
              <a:t>*Disclaimer: Shameless Plug</a:t>
            </a:r>
            <a:endParaRPr lang="en-US" sz="2000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6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Bleach Blanket Babylon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46993"/>
            <a:ext cx="4292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Low-cost method of water sanitization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Only needs modest resources to introduce program to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Kills 99% of bacteria and viruses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ontinue to sanitize water source for 24 to 48 hours after being added to water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Safe byproducts – breaks down to salt and water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6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4098" name="Picture 2" descr="https://www.clorox.com/wp-content/uploads/2015/07/surprising-power-panel-bk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7" r="16718"/>
          <a:stretch/>
        </p:blipFill>
        <p:spPr bwMode="auto">
          <a:xfrm>
            <a:off x="4800600" y="1219199"/>
            <a:ext cx="368046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34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F320D-80D7-460C-8E4E-C5FE13ACC6BC}" type="slidenum">
              <a:rPr lang="en-US" smtClean="0">
                <a:solidFill>
                  <a:srgbClr val="EEECE1"/>
                </a:solidFill>
              </a:rPr>
              <a:pPr/>
              <a:t>7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8194" name="Picture 2" descr="C:\Users\ckeenan\Downloads\image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350269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ckeenan\Downloads\image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24000"/>
            <a:ext cx="355664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09113" y="4724400"/>
            <a:ext cx="82296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goal of the competition was to determine if you could predict if the well was functional, non functional, or functional needs repairs.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993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in </a:t>
            </a:r>
            <a:r>
              <a:rPr lang="en-US" dirty="0" smtClean="0"/>
              <a:t>Herre</a:t>
            </a:r>
            <a:r>
              <a:rPr lang="en-US" dirty="0" smtClean="0"/>
              <a:t> (Not a typo.)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8</a:t>
            </a:fld>
            <a:endParaRPr lang="en-US" dirty="0">
              <a:solidFill>
                <a:srgbClr val="EEECE1"/>
              </a:solidFill>
            </a:endParaRPr>
          </a:p>
        </p:txBody>
      </p:sp>
      <p:sp>
        <p:nvSpPr>
          <p:cNvPr id="5" name="AutoShape 2" descr="data:image/png;base64,iVBORw0KGgoAAAANSUhEUgAAAmsAAAHhCAYAAAAxj/nHAAAABHNCSVQICAgIfAhkiAAAAAlwSFlzAAAPYQAAD2EBqD+naQAAIABJREFUeJzs3Xec3FX1//HX7Cak0FsMfBUSBI4BKdKxEVBULPwExIYQBOlNiiggAlFUkCYiIFUpUlRsNKUEkKIQessRCBCadEIICSG7+/vj3CGfTGZ3Z3fu7s5k38/HYx7Zmc/ncz93NpPN2VvOKXV0dCAiIiIijalloDsgIiIiIp1TsCYiIiLSwBSsiYiIiDQwBWsiIiIiDUzBmoiIiEgDU7AmIiIi0sAUrImIiIg0MAVrIiIiIg1MwZqIiIhIAxsy0B0Q2bM0JksZjZNnTcnRTMMqZaw20lEqZWtLapPz729htrB/Nhvxc5Dzez5i+PA++wus9/+KMzueatoPl0bWpMfMbGUzazezlaocm2BmTw5Ev0RERBZGGlmT3pgGjAZe7uR44/3qKCIiTa21acfF6qdgTXrM3TuAlwa6HyIiMni0LuRT5F1RsCY9ZmYrA08CY4B3gfOATwBTgKsHrmciIrKw0siaSM+Vpzr/BLwJbACsBZwLvDJQnRIRkYWTRtZEemcxYBPgA+7+HDDFzDYAth/YbomIyMJmMI+saTeo9FYJ+DzwagrUyu4aoP6IiIgslDSyJvXoIIK2ojkD0REREVm4DeZpUI2sSW91AFcCy5jZKoXX1xug/oiIyEKstVTfo5lpZE16qwTMAm4AzjOz/YBVgH2JDQciIiLZaGRNpOfKu0G/CrwK3A4cC5wyYD0SEZGFVkudj2amkTXpMXd/GmgtvLRdxSk/6cfuiIiILNQUrImIiEjDG8zToArWREREpOE1+yaBeihYExERkYankTVZqJnZUGCCu59T4/ljAXP3a7s5bzNgkrvXtXbz5FlT6rn8PQeO+FCWdgBOffX2LO10DFs8SzsAM9tbuz+pRiMz/ct/t6P7c/rbIh1zs7VVmjMzW1tzhi2Zra1c2hrw729YS+N1qjT3nWxtzSotkq2tXEa25fucM3x4vrYqDOaRtWbfICG1+QZweA/OPxfYqMZzG+8nq4iILHRaS6W6Hs1Mwdrg0NO/5+b+VIuIiCxENA1aJzP7GPBzInN/B3AzsCvwWWBn4DrgEGA2cCiRSPZEYEngN+7+g9TOMGAiMQq2DJFsdh93f9bMVgaeBMa4+7R0/lHAeHff3MwmpHvdDOxD/L2e5+4Hp6nK89I1bcDYchudvJ/zgc2AT5rZeHffwsz2Bw4C3gc8BHzX3W8rXLMHcGR6T38A9nD3d3v3HRUREVmQpkGlV8xsCaLk0rXAOGBL4IPAD9IpmwJjgQ2AS4Ezgf2BLxLBz6Fmtk469zfAl4FvAZsAQ4G/Fm5Xbbqx+NpHgdXTn/sCB5jZp4DbgO8CzwCj059dOQC4gwgotzWzdYHjgT0BA/4FXF44v0TkWdsy9X974Nvd3ENERKRHNA0qvTUCmOjux7r7NHe/A7gCWDMdLwH7uftU4CxgJPAjd3/I3c8HXgI+ZGZLEUHa3u5+i7s/BOwAmJltWWirKy3Abu7+mLtfDNwPbOjuc4HpQJu7v+zuXa4xc/c3iWLsb7n7G8AYoB2Ylkbkfgh8y8zKn50OYC93f9TdbyBGEtdZsGUREZHeG8y1QRWs1cHdXwQuMLMDzex3ZnYXMeVZ3rb3orvPTl/PIgKbpwtNzAKGESNiJeDOQtuvA06M2NXiRXcvbul5kxidq9c/gAeBh8zsbuL9TXH39sI5UwtfTwf6bjuQiIgMSgrWpFfMbEUikNkcmExMN55YOKVaDoH2Kq/NrvIaRNDXSvUp0Mr1hnOqnFP3x9PdZ7n7xsR7nESsjbvbzFYonFPZvyb/ZyEiIo1mME+DaoNBfbYBXnX3rcsvpMX4Pf1UPAG0EWvVrkvtLAusBkxhXiBWTNq1Sg/a72l6jffON7NNgC3c/afAzWZ2OPAi8HFiGldERGShkjb9nQ5sC7wNnOjuJ3Vy7jbAscAHgHuBA9z93pz9UbBWn1eBlcxsC2K35leJxfZ3dnJ+1SDO3Wea2dnAaWa2O/A6cBwxZXo9MUL3DPA9MzuG2K35BeCeGvs5E1jazFYFnnT3thrOX83Mliemao8ysxdTX8YDiwIPEBsWRERE+lw/T2WeQGR5GE+s3b7AzJ5y9yuKJ5nZGsDFwG7A7cTmwavMbJXCMqi6aRq0PpcDFxHpKu4i/lIPItaZVUtTXTnCVXx+CDGq9kdix+VMYEt3fzdNM+5CJKp9mAgIf9JN34pt30iM3j1AbYv/zwG2Aq5x9/uJ3Z3fAx4ldrru4O5eQzsiIiJZ9Nc0qJmNJFJw7e/u97v7X4msCPtWOf0zwEPufrG7PwkcRgxkrFH/O56n1NGhBPQysGbNnp3lQ6hyU7UbOSTPr6gqN1U7lZuqzbAGHEJY+MtNvZ2trUWWXK7Pxr8uG7VGXZ/Yr730SE19M7NNibylI1NGhXJ5xavdfdGKc3ck0nJtSaS92g84hsiLOr2e/hZpGnSQSWvhuvp7f00JbUVEpNH04yaBFYBXyoFa8iIw3MyWdfdXC69fBmwN3EqsPW8DvpAzUANNgw5GtwLPV3m8kP7cdOC6JiIiUl0/pu4YCVQOp5afD6t4fVli2nNvYqnSBcBvzWy5nr/DzmlkbZBx91rztomIiAxGs1kwKCs/r5wzPg54wN3PhPfKLz5KrPX+Ra4OKViThUaudWYA+y/70Szt/Hra37O0A9C6zKrZ2spl2vR8M+atmcb5V537XJ6GgPt2q7aeuHdGX/TX7k+qQWtLvqmgOQ24aO25GfnWh82eWy2tZc99bFS+9aJTXsuzQXDRRfL16UMtM7K1xZJZB5Tm04/ToM8By5lZSyEB/GhgVqrsU7Q+8MvyE3fvMLP7gZVzdkjToAsBM1vZzNrNbKVeXn++mZ1X47mTzOxHXRwfa2af600/REREOtNSKtX16IH7gHeJ3KdlnyCyPlR6ngV3fhqRzisbjawtPOr5FXn/bL2Ac4GbiOL2IiIiWZT6KdGau88yswuAM81sF+D9wMHABAAzex8wPeVROxs438wmE7tBdwNWAn6Xs08K1gR3zzgGrlJTIiKSX0v/ZsU9iKhgcCNR8/rIlG8NYkPezsAF7n65mS0KHA78HzEqt7m7v5KzMwrW+oCZjSWi7U2Bx4ndIfsCRwPfIXZk7gO8BvzY3c9N160NnAGsm46d5e4/rvG2JWBbM9uX2HZ8PbBTefuwmX0COAlYE3gMOKacidnMzgc63H2X9HwHIk/MaOCvqe0p7j4x3ev9ZnY1US/0aWBvd78xtbMZ8EkzG+/uW/ToGyciItIA3H0WsUng21WOtVQ8Px84vy/7ozVrmZlZK3AlUYpqfeBnwFHMm6bciKgisAkREJ1uZp9Oxy4gSkiNI7InH9rD9V87ESWvxqd7fz/1aTTwd+A84MPE7pXzzexjVfr/cWIq8+dEqY2ZwNcqTtsRuISYp58MXJheP4AYBj6RqKcmIiKSRam1pa5HM9PIWn6fIua3N3L3mcCUNGL29XS8DdgxJdV7JGVF3p0YCRsD/AV4xt2npSCuJ4sUv+fu9wCY2eXMKy21N3Cdu5+Rnk81s/WA7wK3VbSxF3Cpu5+T2tkL+GzFOX9y9wvT8eOBb5jZ8u7+spnNAd6qsmNGRESk1/przVojau5QszGtBfw3BWpldxS+frwi+/FkYiQN4KfAkcALZnYOMNzdX6rxvh3A1MLz6cDw9PU4YGszm1F+ENOwq1VpZ20KO15S0ffJFec8UXEfCvcSERHJrqW1VNejmSlYy28uCy6yLz6vTEzVCrQDuPvxwCrEFORY4Ia0E6VWbZ3cdwgxVbk2Mdq2DrF27Uu96H9n92nufwkiItLQSi0tdT2aWXP3vjE9DKyWdoeUbVD4elUzG1lx7AEzG2ZmpwDvuvsp7v4pYpPCdhn65MBq7v6ku09196nANsAOnfR//fITM2shNjx0paOTr0VERLIYzCNrWrOW3w3AM8A5ZnYMsaB/f2LDAcDiRO6WY4FPAl8htvm+kxb3f8DMDgOWSMevqPG+XX0STwf2M7MfE7lfNgKOJbYeVzoNmGRm/yJ2re5HZGLuKggr3nsmEawu7+4v19h3ERER6YRG1jJz9w5iJ+SKwL3AEcQuzDnplGlEjpbJwCHADu7+73Tsq0QB2TuJpLI3AT+p8dadBlPuPo2Y8twKeBCYCBzo7pdWOfffxHq2o4idqYsRa+7K/a92n+Jr56T7XFNjv0VERLpVai3V9WhmGlnLzMyWB8a4+2aF1w4hAjSAdnf/PimtRlGantyqp/d096eJtW/F146peH4j80/HFo+9l0fGzDYEbnX3lQuvPVTuf2XutMp7p6SBeYogioiIJM2efqMeCtb6xt/M7LvA1cDqRIqMY3vbmJmNoutpzpcLxWbrtSkxZboT8D/gG0QqEpWPEhGRAdPs687qMXjD1D6S1mltT+Qrm0JsEji1kOOsN54misVWPl5If76/nj5X+DWRQPdPwEPAF4DP9SCFiIiISHalllJdj2amkbU+4O5/JwKeytd/Ry+Ku7r7iBz9qvFebURNtIP6654iIiLdadE0qAwUM1uZqFIwJm0E6Kv7TAImuftEMxsKTChXKehFWxOAo919bNZO1qlj2OLZ2vr1tAVi7V7ZZ6Vqqex6Z8yN12Vr68ANR2VpZ9XF8mVqGfLGM1naaR++ZJZ2AMbtuHm2tmZkmsIZnnEqaKnhrd2f1M/aO/J9plpKmb5Xrfn6tNTwPG0tkvFz8PaI0dnayvevT4oUrDWG/shNtg3zdnR+Azic2LnZW8qnJiIi/abZd3TWQ8HaIFFRq3PwjiWLiEhTUrAmDcHMlgKOB7Ymam3+Ddjf3d9IBd9/CxwH/BBYikiYu6u7v5uu3wE4BhhNpM8oAVPS1OckYBJwM5H3DTNrI8pa/Y40RZpen29q1sxWSNd8gtg0cXVFvz8MnApsQmyGqHdDhYiIyHwG85q1wfvOG9NfiPqdnwc+TRRgP79wfEWi/NRniGnN7YCdAFL1g3OJuqLrEZUEvlblHrcRqUSeIYK6ZzvpS3Ga809E4LcBESx+t3zAzIYTwdstRLWGQ4AjU+AoIiKShZLiSiNYkigvtZq7PwFgZt8CHjWz1dI5Q4D93H0K8IiZXQtsSARpewGXljcNmNlewGcrb+Luc81sOtBWLgdlZp12yszWBDYGVnL354ApZrYBkZ4Eor7oi+5+dHo+1cx+ChwIXNyr74SIiEiFliZPv1EPBWuNoURULni9HKgBuLub2evECNv09PLjheveBIamr9cGzixc22ZmkzP0bRzwWgrUyu5iXrD2IWBdM5tRON7KvM0MIiIiUgcFa41jVievtzJ/Oae5FcfLv2rMZcEqB7X+GlK5s7Pyc1HZTjEQGwJcD+zdg/uJiIj0yGAuNzV433lj6QD+ASxdmPLEzNYAFge8hjYeBtYvXNsCrNvF/YrmpPuUfbDw9UOpX6sUXluv8LUTJbWecvepqb7pR4H9a+iziIhITVpaS3U9mplG1hpDCZgNXANcaGb7EoH0acDN7v5I2g3aldOASWb2L+BWYD9gZarnQ5tJBGCrErs+7wJ2MrPLUl/eKwLv7lPM7EbgPDPbD1gF2JeYggW4CDgKOMvMTiACvV8Cv+jh90BERKRTzb5JoB4aWWsM5YBqR+AJYlrxGuBBYtdnt9z938A+ROB0D7AYcAfzpiyLQduN6T4PAOsAJ6VrbiY2BUysaP6rwCvA7URB+lMK932LWG+3GnAv8BsidcfPa+m3iIhILUqtLXU9mplG1gaYuz9NYU0asbuy2nk3V5yHu3+7/LWZbQjc6u4rF157iCj2jrtvUbjudSINR1FlUFhcJ/c68JWK4z8pHL8PGF+t3yIiIlIfBWsLj02B/cxsJ+B/REmp9wPXDmivREREMmj2dWf1ULC28Pg1MIZIYLskcB/wOXd/aSA7JSIikkNJedak2bl7G3BQeoiIiCxUBnO5KQVrMuBKHdU2rPbczPbW7k+qUesyq2ZpZ8yN12VpB+CpLbbM1lbH249maefBl2dnaQdg2JCVsrSzyqKLZGkH4N6N98rW1sadplLsmY6OfD+2Z7cNy9ZWLsuPbLz/lma15/kZBbD6zEeytNPRku/7NHf42GxtwYiMbc1Pu0GlKZjZymbWbmbd/q9mZptbqiNlZhPMbGq1Y73sR7uZfbK314uIiPTUYN4N2ty9H5xq/RXvBuB96etLiRqi1Y6JiIhIA2u88WbJzt3fAd4Z6H6IiIj0Vqll8I4vKVhrUqkU1UlEaaehRBWC3VLx9yfTaZPM7BjgaeBodx/b1bFC25OASe4+MT3/EZFwtwT8oKIfixDVCr6ZXroW2D/lZhMREcliMG8wGLzvvLm1AH8jqhCsTeRYawWOS8fLU57bAiekrztqOLYAM9udqPO5M/BpYNeK839G1CT9HJEYdwngDz1+RyIiIl3QmjVpNiOAM4BD3P2pVEHgd8CaAO7+SjrvdXd/u3hhV8c68R3gJHe/xt0fSM9LAGY2ghhx28Pd73b3h4EJwHgzW7O+tygiIjLPYA7WNA3anGYCZwITzGwD4EPAekTlgtzWYP7C7o+a2cz0dBVgEeAOM6vcU7068HAf9EdERAYhrVmTZrM48A/gJWI69PfAOODgXrRVbQq08nNRGYi9W3Hex4gAsujFXvRFREREKihYa07jgdHAGu7eAWBmn2PBoKoWc4jgr6iYIfEhYp3blek+Y4Cl0rEngDZgOXd/MB1fHjgX+C4wFRERkQxKrfkSnzcbBWvNpwRMBhYDtjWzycCWxNqx6YXzZgIfNrP7qrRRPDYZWMbM9gWuIjYTLF0491fAr83sfuC/wClEgIa7v2VmZwNnpo0ILxM7VD8APImIiEgmzb7urB6D9503rw7gBWAiUbz9fmAnYG9glJmtkM47lUipcVSVNt475u6PA4cARwD3pPb/WD7R3S9ObfwKuIWYfi2m5TgYuC5dczuRz+3z5RE/ERGRHFpaWup6NLNSR6a6jCK9NXvWrCwfwrfn5vsst7bkqUF3xp3PZmkH8tYGPaUha4Pm+WG6ylIZa4P+r5YN07XZeNk8n8+cNSFntzRebdBGLP84N2Nt0CVeasDaoMvlqw06bLEl++xv8Jkf7lrXX8QHfnJuA366aqNpUBEREWl4mgYVERERkYakkTURERFpeMqzJgs9M1uZ2KE5xt2n1dnW5sDz7u45+tZRyrOMYGQDfpoP3HBUtrY6Mq0zA/juyHFZ2jlhZr4+5VonWMq4DnejUfk+VG1DGm992NAGXLKc6cdBVkNoz9bW26Mbr7jLkAb8nlczmKdBG/C/N+kj04jcbC9naOsGItdblmBNRESkOwrWZKGXUmm8NND9EBER6Y0WBWtSq8J04nZErrL/A64ncp1tDRzt7mML508CJrn7RDM7nyjDNAb4UmrnW8BXiKS2bwEHuvt7ec666McEoqj6rena14Afu/u5hfs+CHwBaAW+CDyQ7r0XsKm7jy+091NgA3f/jJmtQSS3/SgwFLgL2M3d3czKyW4nmdkx6X19Ip2/JvAYcIy7X1HTN1RERES6NHjD1PodBnwN+CRRjumg9Hp3q0AOAG4E1iICrBuB5YGNiTqfZ/agDxsB6wCbEMXWTzezTxeO7wx8E9gGmFHo26XAx8xsucK52wKXpILsfyNKSa0NbEoEe8el8zYsnH+Cmb0P+DtwHvDhdN75ZvaxHrwPERGRLpVaWup6NLPm7v3A+pG73+3udwEXMy+I6c7d7n6Wu08lCrCPAPZz9/8SVQKWTgFQLdqAHd39EXc/H7gE2L1w/Ep3/4+735uelwDc/X5iBOzLAGa2FjHi9ufUnzOAQ9z9KXe/D/gdMWqGu7+S2nrd3d8mRvWuc/cz3H2qu/8eOBs4sMb3ICIi0q1Sa0tdj2amadDe6QAeLzx/k5gurEWxuPks4EV3n1N4DlDrtrHH3f3VwvPJwB6F509VnF8c9buMGB07J/15nbu/AWBmZwITzGwD4EPAesD/OunDOGBrM5tReG0I2nwgIiIZNXvAVQ8Fa703p+J5iepToJXf47kVz+vZE/5uxfPWiva6qgV0KXCYmS1JrL87HsDMFiWCvpeI6dDfEwHZwZ20MwS4EDiWNHLXSd9ERER6rdmnMuuhYC2vOcDiFa/lK7q2oFXNbGSajgTYgNhE0K20WeARYE9gVeAv6dB4IsXHGuVi7Gb2OeYPxOZritisUN54gJkdTIw0/rxnb0dERKS6ltbWfruXmQ0DTidmnt4GTnT3k7q5ZgxpY5+735KzPwrWeqezwGUysKyZ7QtcBewPLJ2p7WoWB840s2OJjQ5fATbvQduXAUcAV7v7W+m1V4HFgG3NbDKwJbEubXrhupnAh83sPuLDvJ+Z/ZhY27YRMcq2cw/eh4iISCM5gVgCNJ5Y032BmT3VTaaDM4CRfdGZwTumWJ+qOz7d/XHgECIAuied120ajlra7sQ04AUiSDwE2MHd/91FO5WvXQosmv4EIF0/Efg1cD+RkmRvYJSZrZBOO5VIW3JUqobwJWAr4jeKiUT6kffaFBERqVd/bTAws5HArsD+7n6/u/+VWCq0bxfX7EAMdPSJUkfG0izSf1KetaPcfZWB7ku9Zs2eneVDmLPMUC6ltsqljb3X0bpItrZUbqrGtjL+/bU3YLmpBvwn05DlpkrtbdnamtuAYyQ5y00NHzGiz/4Gp5/7w7o+sUvu+pOa+mZmmwI3AyPdfW56bTNiFmrRKucvC9wHfAZ4GBivadBBwMyGAMt2cUq+nxwiIiJNoB83GKwAvFIO1JIXgeFmtmxFFgaIpPC/dfdHzaxPOqRgrTGtD9xB51OiTwNH91tvREREBlg/pu4YCbxT8Vr5+XxD5CkR/UeB3fqyQwrWGpC7/4fa1hNe0Nd9ERERaQT9GKzNZsF8p+Xn5ewLmNlwourQXoV8qX1CwZosNN7NuP5m2vQ8aeJWXSxfpx58uau0eT2Ta63ZIYvmWfsG8O1P58lys97F52dpB6B9xFLZ2mqZW/mLei/lXGjW0n+pEGpVemdG9yf1szdal8zW1nKvPpylnfZFRmRpB+B/I1fO1tb783VrID0HLGdmLe5ezl06GphVTh6fbESk5/pTKtVYdo2Z/c7d987VocZb6TjImFm7mX1yoPvRE2Y2oVDQXUREpM/1Y23Q+4jE7psUXvsEcFfFef8BVgPWJep0r5Ne3xX4Ua/eZCc0sjbwRhMF3ZtNA+4jExGRhVWpn0aC3X2WmV1A5DHdBXg/UcVnAkCq3z3d3WczfwlJ0gaD5wt1tLNQsDbA3P2lge6DiIhIw+vfafuDiKTvNxJJ4Y9M+dYg8pvuTPV1430ykKFgrYfMbGXgSWKI8yDgIuIv81giy/GDwKHlHCtpHvtnxLAowCnEX/Ku7n6LmbWTcrKk8hYTgW8AywA3APu4+7OF+25HJKT9P+B6YMeKOfSu+n4QsB+wHHArsSjyqdTHQ4jSUysQO1EPcPeH0nUrAOcRw8BTgKsr2v0wkSh3E2Kn6qnufkYtfRIREalJP9YGdfdZwLfTo/JYpx1x9z6JKLVmrfc+SpSiOIcoszQRWIsI3q42s3Ky2sOBbwFfBz4NfJHO64X+BvhyOn8Tor7mXyvOOQz4GlFeakM6L7A+HzPbAzgS+B4xvz4DuDwdPooIPPcHPkJURrjWzMpLRf9ElKraADgO+G6h3eFE8HYL8GEi6DsyZXMWERHJotTaWtejmWlkrfdOTqNSFwBnuftl6fXTzGw8sBcRGO0FHOHuN8B7lQemVDZmZksRQdpnC6NyOwDPmNmWwH/TqT9y97vT8YuJgK0WuwMnufsf07X7AgenYGtf4PvuflU6thvwBPAtM7sN2BhYyd2fA6aY2QbA9qndHYAX3f3o9Hyqmf0UOBC4uMa+iYiISCcUrPXe0+nPccD2ZrZn4dhQYmRqWWBFonYnAO7+XzN7vUp7qxOjV3cWzn3dzDzdoxysPV645s10r1oYUa+03PZLwPfNbBQx5Vq879xUxH0c8DrwWgrUyu5iXrD2IWBdMyvut28F+jTnjIiIDDINmGqmvyhY671y0qshxNRg5ULDWUC5VEVlPbJq9ck6S6LVmh5llUFQrXXYOkscVst9K+9R7MMQYu3c3j3oi4iISM8M4mBNa9Z6p7jbw4Gx7j61/CAW6m/l7tOB54nyUQCktWzVMm0+QdT83KRw7rJEDpfytGk9u0weY14OGMxsWTN7KfXlxYr7Dk19ngI8BCxTWIMHsVavzIlRwacK7/+jxPo3ERGRLPoxz1rD0cha7xRHkE4GbknThlcBWxML8DdPx38F/NjMngFeBX5JBF3zBV7uPtPMzibWvO1OTD8eR0y3Xk9Mp9YzcnUqcLKZPUQEYccCT7j7NDM7CZhoZi8Q06w/IEprXO7ur5rZ9cB5ZrYfsAqxxu3N1O5FxAaFs8zsBOCD6T3+oo6+ioiIzE8ja9JD7wVaqY7njsQ04MPAd4Cvu/tt6ZQTiN2UfyKCrr+l6+dUtkXspLwO+CPwL2AmsKW7v1vl3B5x94tSX04n1tAtwrx1ZycCZwNnpWMrEulEXk3Hvwa8AtxOBHmnFNp9C9iKGAG8l9jReqq7/7y3fRUREZF5Sh0568zJAszss8DkcuBjZssR045j3X3agHauQcyaPTvLh3Bue77Pcr7aoO3dn1SjB17P9/7GLTc8SzuqDdoDpUxLOlUbtN/lrQ2apy5vw9YGXWaxPlu7PPuf59b14R/+mV2bdl21pkH73h7APmb2/fR8InBnzkDNzEYCi3dxyix3f7OL4yIiIg2t2ded1WPwvvP+sw+xK/Q2YhoRYNvM99iPKH/xfCePUzq/VEREpAm0tNb3aGIaWetj7v4C+YOzynscR2xGEBERWTg1ecBVDwVrdTCzo4DxwG+Bo9x9lS4viGu+Atzk7q90cvzJ1Fa1ArHF85YHNitXJOhPxXqm/X3v/tKaacx5yBteRhq1AAAgAElEQVTP5GkIGDZkpWxttbbkWbqRa50ZwPnXP5mlnY8sMjJLOwCl9rndn1Sj9qF51hiVOvKtgyzNfSdbW7m0D8+3PizX92pIe76lTnOXWjFPQ6V8E2OLZPp50NeavWRUPRSs1a8DuBS4srsTzWwloh7nmC5O2wB4q4b7lkfS+j1YExERkf6jYC0Dd38HqOVX1Ba6Sb9RSJfRnVJ3bYmIiCw0BvEGAwVrPWBm44hcZOsB/wYeSa9PAI5297Hp+U+BnYnqAP8B9nb3R4GpRID1pJl9GxgLrEvU5lyTWNv2O9I0qJm1Aj9ObY0E/kEUht8PmJDuNb7G6dcNgZNS359J97gsHdsUOB74CJFW5Hh3/03h2h8RGyVKRMLcYruLEAlwv5leuhbY392r1T8VERHpnUG8Zm3whqk9lIKSq4gM/x8hph/3KJzSkc7bBtgN2I4IwF4AyomfNkp/bghclr7emqgCsDmFYurJT4iEuxOIclCjgTOJ4Ojy1MYGNfR9eeCfRCH3dYGfAb81s7XM7EPADcBN6X0dA5xoZv8vXbs7UTpqZ+DTwK7MP6L3M6I01eeI9XtLAH/ork8iIiI9UWpprevRzDSyVrstiRGwvdx9NvBfMxsPLF9x3srElOiz7v6Mme1P1M4EeDn9+Yq7v2NmAC+6+9nli9NrZd8BDnL369KxPYCvuvvbZjYL6HD312ro+9eBV939gPT8MTNbGhhBBGH3uPuRhWPjgEOBv6Y+nOTu16Q+fIeo1ICZjSBG3NZ39/JrE4BXzGzN8msiIiJ1G8TToIP3nffcOOCxFKiV3VXlvEuAWcRU57+IUbFHumj3qWovpkoHyxKjYQC4+xR3n9jDfgMYUQrqPe5+irvfSbyv/1Scf3t6HWAN4P7CdY8SZbAg6oQuAtxhZjPMbAYxxQrzAlQREZG6DeaRNQVrPVO5v3lO5Qnu/iLwIeBLwANEvc87zKyz+j6zO3k9T72j7tuqdv/W9CirfN/l9sojsx8D1ik8ViemXUVERKROCtZq9xCwupkVyzp9pPIkM/s8sJu7X+Pu+xBrxAxYi1jrVVNCG3efThRPX6fQ9rpm9oyZDaNnO0EfA9au6OelZnYw4MCmFed/NL0O8b43LFw3htg4AfAE0AYs5+5T3X0qMIOomPC+HvRPRESka6pgIDW4HpgGnJt2R24CfI3YFVrUApxgZv8jph6/SUwb/pd53+91zKyWFB2nAj82s+eJ9W6nALel9W4zgTXNbEV3f76bdi4GJprZccDZwMeJjQ3HAm8A+5vZsURy348SO073Sdf+Cvi1md2f3sMpRICGu79lZmcDZ6aNCC8TO04/AOTJcCoiIgJasybdc/e5wBeITQZ3EztBT0uHOwrnXQkcCZwMPApsD2zt7tNTDrWLiJ2cu3Zyq+KI2c+BK4hdn/8CnmbeDtQLienW+2ro+/TU982AB4HvAd9w9wfd/Rngi8RuzgeAw4EDyxUU3P1i4CgiaLuFSB9STMtxMHAdsTv2dmJzxefdXTngREQkm1Jra12PZlbq6ND/qTKwZs2eneVDOLc932f5uRl5lgyuNufpLO0APNyar9zUassMy9LOA1/aKks7kK/c1KmvV2bAqUPGkj4qN1WbXN8nyPe9mtme7z/6xd59I09DGT+bb7Qs3v1JNRq15KJ9Vruq7ZGb6voh37rG+Oaoq1WFpkGbnJmVgFFdnZM2PYiIiDSvJl93Vg8Fa81vFJF4t9pvHOWSVIP3Ey4iItLkFKw1uTRqprWHIiKyUCsN4g0GWrMmAy7XmrWWtnyp6VrfeDZLOx2LLJqlHYB3Fq0sltF7QzKt3GidkW+GvWORkVna2X/pjbo/qUa/uvPUbG29++HPZGmnlHHVTVvGdZ65LDJnxkB3YQEdrYtka6vUPjdLOx0tGcdaMk4vDlt08T5bF9b++L/r+sC2rLpJ065ZG7xh6kLOzCaYWc0rts1sr8LX55vZeX3TMxERkV4otdT3aGKaBl241fRbiJl9Evg1cEZ6af8+65GIiEhvNHnAVQ8FawIxwlrMFdd48xAiIiKDlIK1PmZmKxPZ/HcAfgGMBC4ADnL3djP7InAMUTh9KnCku/85XTsJmARsCawHTAZ2d3cvtDvG3ael848Cxrv75lX6sTVwdLrPbOAa4DvA8sCN6Zw2YHPg20CHu++SXu+uj9cBn0yPZ4D93F21QUVEJJuOQTyyNnjfef/7EVHNYBtgO+AYM9sc+BNR5mlt4FzgMjMr1hz9AVHxYD3geeBqMxuajlWb5lzgNTNbBfgDUXHBUj8+BexOlNDaLl03Grij4totaujj4URJqzWJigpndfO9EBER6RmtWZN+8D13vwPAzI4EjiOCmz+4+6/SOSeb2UbAIcRIHMA15eNmthsRsG0JPEyNReGJoHxfdy9vGphmZjcAa7p7h5m9BuDuL6f7FK/dp4Y+XuXuF6ZrfwLcZ2aj3f1/NfZPRESkazm3QjeZ5g41m0cHUTezbDIx/WjAfyrOvZ2Ybiy7rfyFu79FFFMfRw+4++PAtWZ2uJn9PhVl357akuWOq6GPjxW+fjP9ORQREZFcWlrqezSx5u59cykmASsHScOrnNfK/EFUZfKwVqCd6lOgVUdKzWwdYiRuHHAzsAtRHL4Ws2vo45wq5wzeX4FERCS7jlJLXY9m1ty9bx4lYN3C8w2B54gRq00rzt0U8MLz964zsyWBVYH7mRcgFSvwrtLJ/b8F3OzuO7r7b9z9bmA15gVUXaX4cGCTbvooIiIifURr1vrPL9Oas6WJnZWnEjs9bzWzfwNXA18iNiBsWbjum2Z2EzF1+mPgKeAmIsB6BviemR0DbAZ8Abinyr1fBdY2sw2B6cAeRMD4RDo+EyBtGnik4tqTgX+Z2X+66GMljaqJiEheTT46Vo/B+87732XAVcSuybPc/Th3v5MY9doLeBCYAGzv7jcXrruYCK7uAkYAW7l7u7t3ENOZGxFTnNsBP+nk3qcSuzyvA24BPkAEjOUdnQ8C1xNr0bZi/pxrdwI7dtHHmnakioiI1GUQ7wZVbdA+lvKhTQXGlvOh9eDaScAkd5/YJ51rEKoNWhvVBq2NaoPWTrVBa6PaoLXry9qgc194rK4P7JAVVmvaWR9Ng/aPpv2AiIiINIJm3yRQDwVr/aO3vw003q+9IiIiA0HBmvQVd3+a2vKZVbt2i8zdERERkSajNWtdMLPlgc3c/Y990PZiwDaFzP9PAke5+wW579Xocq1Za531Ro5mAHhghx26P6kG43ZcoExrr92z8V7Z2tpoVKbf0zL+/Mi1lqf039u7P6lG+220f7a2jn2zcqN17+RcUzFrbuP9/G9pwEUjy815OVtbj85dOks7QzJ+oz64aHu2toYtvlSf/Q2++9JTdX1gh44a04CfrtpoZK1rx6U/swdrwEHAeODC9HwD4K0+uI+IiEjz0zSodKJE360bmy/Cd/dX++g+IiIiTU8bDJqEmX0QOA34OJHo9UR3/5WZjQNOAj5K1KY8y91/nK45isjW/yZReHw2cIK7/yIdXxs4g6gU8Fr52nTdhHTOeHdfxczaicS0exM1O/8MHO3uYwt9nC/dhpkdBOwHLAfcSuQr2ww4Kh1vc/fW4jSomZWIQul7AisQOdIOcPeH0jXtRO6zH6T3diewY1of19X3bzjwIjDB3f+SXhsC/I/InTbJzLYh8rWNIfKqHerut6RzFwd+SSTfXYpISfIDd/9roV/vfX/c/ctd9UdERKRmTV7fsx5N887NbBjwTyLo2hDYFzjWzHYgEr0+SySI3RvYz8wOKFy+PfA2kQT2F8BxZrZqOnYBkfV/HLArcKiZfS6ddzmRzHaDQltfJMot/SA973Tkzcz2AI4EvkcEgzNSm5cCJxJJaEdXufQoYpp0/9TnaUQh9hGFc45O34P1iECws4S473H32cBfgK8UXt6SKF11U6oh+ltgIrAWcBFwtZmVy1j9kggOPw2sQXzfz04BX1nl90dERETq0DTBGvBZIij5trtPcfcriRGrZYlySXt4+DsRIB1auPYV4HvuPtXdTyBG0MoB2BhilO4Zd/8nEYjc4+5vA7OAWe7+WqGtM939cXefUkOfdwdOcvc/uvsTRHA1KR17C5jj7tVWru4L/NDdr3J3B3YD2ohqB2UnuvvN7v4IMTK4YQ39AbgE+KKZlbM8bg/8IVVEOJgYWbwsfa9OA64lRgMhylzt4e4PpvdzEvH9f1+h/Z58f0RERGoziCsYNNM06OrAf1MQBYC7/87MTgfudvfidpbbgdFmtkR6/mQKRspmAEPT18cCPwf2NLMrgQvd/aUu+tHlVGMFo1CrM7X7fQAzq36B2ShgGWJqs3zdXDObTIz+lT1e+PpN5r2f7lxHjKR9zsyuBr4MfD4dGwdsb2Z7Fs4fSgRsEJshvpxGDD8ErJ9eL6Ym6cn3R0REpDZNHnDVo5neeWe1hGZXea214s85Vc4pAaS1a6sQAdtY4AYz26WLfhTvV20KtBgA96b+UbX3A/FeikFR5XuqaUuyu7cRu1u3I0YRp7v7v9PhIcQO2HUKjzWYN7J2ITE9/BpwOrF2rdb+i4iI9J5G1prCY8CqZjY8rb3CzE4A9gFeMLPWFIhAbDR42d1f72wEK10/jAhOjnf3U4BTzOwMIpA5j+53gs4BFq94bWzh68eIgOeqdL9lgUeJKdiqbbv7m2b2IrAJscC/vAlgfeAf3fSnVr8n1q7NJNbQvXd7oobp1PILZnY8MMXM/gB8A9jQ3e9Jx8ojck2bu0ZERJpDf+4GTfHB6cC2xJr3E939pE7O/QixHGkt4CFgr/L/k7k0U7D2D2LX4llmdiwxxbg7sVj+rPT6L9LrRxO7Rrvk7u+Y2ceBD5jZYcASwCeBK9IpM4E1zWxFd3++ShOTgWXMbF8iINsfKGY8PBU42cweAqYQU65PuPs0M5sJrGhmK1fZxXkSMNHMXiCmO38ADCM2O9TN3W9N959A7KwtOxm4JU25XgVsDXwX2JwYMXsL+IqZvUpMg/4qXTcsR79EREQ61b+jYycQG/jGE2vbLzCzp9z9iuJJZjaS+P/yQuL/1L2Aq8xsFXeflaszTTMumEbN/h+RyuIeIrA4OG0o+BzwwfT6qcSi/oldNFcc1foqMJJYI3YtsYi+vLPyQiIoua/Kdbj740SKjSPSvTsoJNB194uIv/DTicBuEWJBP0Taj1bg4VQpodj2icDZRBA6GVgRGF/Y6JAj99sfgGfd/d5Cf/9DpATZG3gY+A7wdXe/zd3fJTY4fCUdO4FI0/ECsWM1V79EREQGTArAdgX2d/f7U3qq44nNf5W+Drzt7t9Pmxy/S6yL377Kub2mclODlJldBDzm7scMdF9Ubqo2KjdVYzsqN1UzlZuqjcpN1a4vy02989b0uj6wwxZbsqa+mdmmwM3ASHefm17bDLja3RetOPc3wDB337nw2vnAbHfP9kO7maZBpRtpjn2pLk6ZQ+yq3YAYpVyzP/olIiJSt/6bBl0BeKUcqCUvAsPNbNmKikMrEOvUqDg36/+vCtYWLl8m8qh19tvHzelxEHCYu0/rr46JiIjUox83GIwE3ql4rfy8co12Z+dmXcutYG0h4u6XUdsmhAGf+hQREemR/gvWZrNgsFV+/naN51aeVxcFazLgSpnWPc0ZtmSWdgBGX/TXLO3MaM23fGNjsm0som1Inl/6WuZW/kLZe+1DR3R/Ui3tfPgzWdqBfOvMAI5YYo0s7YwZWWv+6+4dev+F2drKpW3x93V/Uq068qzFemPkClnaAVhz+hNZ2ulozxe4PP/uytnaWilbSwvqKPXbgsbngOXMrKWQcH80UdGocnH0cyxYNnI0sfkum6bZDdqMzOwrZrbcQPejp8xsZTNrN7OV0vN2M/tk+np5M/tK1y2IiIg0rfuIpPabFF77BHBXlXP/TeR2LfpYej0bjaz1kRToXE7kZ2lGxeGu0UTVAogkwlBIUSIiItLX+it5hbvPMrMLgDNTRaP3E7WzJwCY2fuI6j+zif8Lf2ZmJxPptvYk1rFdXrXxXtLIWt9pYSHJO+buLxV2xTTgxnoREVnYtXd01PXooYOAu4EbiQTwR6Z8axBTnF8FcPcZwBeJhPqTgY2ArXImxAWNrFVlZvcBZ7n76en5dcBQdx+fnu8G7EQUZT+OyHLcQey03MXdXwSmpteeNLNvu/sFZrYNkXB3DFFK6lB3vyW1OSm99gUiWe6a7j6zm35uA/wM+D9iY8EwInfaxJTnpcPddymc304k173FzFYkEghvQfwW8DCwn7uXk1SVKq8jKhlMADrMbDxwDvA1d1+ncO7BwNbuvll332cREZFa9efoRwq2vp0elcdaKp5PJkpC9hmNrFX3DyI4Kdfl3BjYwMzKhdS3BP5JlJi4FhiXXvsgcFg6Z6P054bAZWa2DvBbYCJRP+wi4GozW6Vw352BbwLb1BCorUUMs55B5E0r0bOMyRelazYG1gWeISotdOUX6Z6Xp3teCnzYzFYtnLM9kT5EREQkm/aO+h7NTCNr1f0TuDh9vT7wBLAcsF6qm7k5cArwlrufnM6bZmZXEMEZQDnl9SupBunBxGhdObXGaWl0ai/ge+m1K1PJp1rsDNzk7r8EMLM9ibJbtfoz8KdyzdNUwP7Kri5w97fNbBYxYvca8JqZ3UUEaD8zs5WJ0lNf7EE/REREujWYKy4pWKvuX8CiZrYGMQ99C1Gf8+NAG9Dm7rebmZvZgcTI1BrAOsCthXaK67vGAdunoKpsKDEyV/ZUD/pYrFmKu7+bAslanQl83cw+mtpan96NtF5CTI3+jJjDv8ndX+lFOyIiIlKFgrUq3H2Omd1CjKB9EriAWBf2CeJ79s+05mtyelxH7AL5IjGtWFb8NWAIsb7tgorbFRchzu5BN99mwcX+xaRX8/0KUpjCxcxKwPXAEsRat78R693+1IP7l10GnGBmHwS2A37TizZERES61OxTmfVQsNa5fxLr1jYBdiOCtR8QAc75wDbAq+6+dfkCMzuAeQFUB/MHUw6MdfephfOPB6YA5/Wif4+k/hWtw7waZXOAZQvHPlj4eg0i8FwuTWdiZntXtNXZP4v5Xnf3/5nZTcAuwNrAFbV1X0REpHaDOFZTsNaFfxIjYc+mgOQlYtfkZsDXiQ0FK5nZFsCTxBTgtsCd6fryBoF1zOxV4GTgljRVeRWwNfBdYvSuN84ADjSzw4k8L7sBxYX+dwEnpv69BJzEvJG3N4jp3G+a2d+IzRBHA5jZIumczlJ0zATWNLMVy+vdiI0GvwL+6e7Te/l+REREOjWYR9a0G7QT7v4o8CKxfo1UcuIO4F53f5XYEXkR8AciMBpP5GUZZ2ZD0zkXpfN2TRsHdgT2JtJkfAf4urvflm7Zo4+hu/8P+BLwDeBeYJnUv7ILiWnNvwBXExsmXkjXPkdsbDiUGIn7PrAfMJfYIFDZn+LXF1KxXi7dZwgRtImIiGTX0dFR16OZlZr9Dcg8KVfbJHef2M/3XQ24B3ifu/e4eO3sWbOyfAjnZvwovzG7LUs7QzLWBl0mZ23QYYtlaSdnbdCOljwD/e2l1u5PqtGsuXlqS4Jqg9ZqYa8Nukyu2qAZi5o/PzJjbdBlFuuzxOkvTZ9Z10/5UUsu2rRJ3TUN2oBSbrdluzilrRF2XJrZYkS6kN2B3/cmUBMREalFvl+dmo+Ctca0PjGl2dlvEU8Dq1R5fSCGSc8GHgN+OAD3FhGRQWIwTwQqWGtAaX1bj8e43X2LPuhOV/d7C1i6P+8pIiKD02DeYKBgrR+Z2ZPAUalO6Hvry8xsKDDB3c8Z4C5K0tqSZ2nD8Ixr1jo6GvCfa8ZfdUuZ1heVWvKtWcu5wCXXWrOn3n43SzsA7TPeyNZWNostP9A9WECmHwehLc962IxLM5nbJFHQYF5j34A//QeNbYhcaBA7Og8nCqOLiIhIBa1Zk37n7sVfaZVCRURERKpSsFaFmY0jyiatTyS5vY5Igvtb4Gh3H1s4t3I68zgiQe4o4Dngp+5+dpV7TAImATeTKhiYWRtRWeBmYHTK1YaZrU/UJx3l7jMr26podxlihG5LIk/cL4Az3L3FzDZL7+Ea4JvAse7+CzPbmci5NobIu3awu/8rtffe1G16vll6vy2pcPuTwA7pPiOJcloHpbx0IiIiWQziWVCN6FQys2FEMDMVWA/4M3AE83ZadvVxOQzYipjiXJ0IjE4zs64WYdxGVDJ4BhgN/Bt4NrVRtj1wZXeBWnIZkfZjU2Bf4KiKPq9M1AFdD7gkBWq/Ao4lylXdAFxtZl0lFqr8Hvwo9XEboj7oMTX0U0REpGbtHR11PZqZgrUFfRZYCtjTw6lEBYBa3EdUK7jL3Z8Cfg4MJQK3qtx9LjCdyJ32chqRuowIfsq2By7p7uYpOe2ngJ3c/SF3v5ZURqqgA/i5u09192eJygWnuPvF7v6Yux8GPEgEerX6nrvf4e43A0cSpa9ERESy6ajz0cwUrC3IgMfcfXbhtdtrudDd/waMNLMTzOxKYoqwA+jpvp1LgPFmtrSZbUiMlNUSMK5NFJd/uvDaHVXOKx4fx7x6psVrxtXY1w7m//5MBpY3s66S+oqIiPRIe0d9j2amYG1Bb7Pgjv1yTZ1qf93vrfszs58QtTPnAL8DNq7SVrfc/X7gceDLxLTiX919TtdXAVHbs/J+C9y/oq3ZlceJ4LIcYFa+52rrHIu5BMrXac2aiIhk09FR36OZKVhb0CPA6ma2eOG1cnHzOcDiFeePLXy9B7Cvux/u7n8onNtdwFbtY/R7YGvgC9ReIP0RYOm08L9sg26ucWCTitc2Aaakryvf8wcrzi0B6xaebwg87+6v19RjERER6ZJ2g1Zw90lmNgU438yOJIKPHYmpvsnAsma2L3AVsD/zZ/B/FfiSmd0D/B9wChGIDevmtjOJIGtV4El3byMCtCPSsX/W2PfHzOwfqe8HEBsWulvsfxJwrpk9CvwH2JWYTt0xHb8L2NXMbgKWBw6q0sYvzWw34ntxDHBqLf0VERGpVXvTrzzrPY2sVbctMZp0N7FY/ncA7v44cAgRRN1DBGJ/LFy3CzHK9BCRjuMyYj1YeWSuuM6x+Km7EXgCeIDYkYm7P0GMlF2Rgrda7QK8Rewq/XXqR6dTqGkE8HBgInA/8ElgS3d/LJ3yQ+ANIlA9meo1QC8jgteLgbPc/bge9FdERKRbg3katDSYyzfUysyOAjbrz9qbZlYiNgLsmHZZ1nLNCODTwNXlAM/MvgIc7+7VCr/X28eViRQnY919Wm/bmT1rVpYP4dyMH+UZc/IsuRsxJF+dmhEdtSxbrE370OFZ2ml5t9qSx942lqd+TntrnrJOALPezbf08qzR62RpJ2e5qdPuOTNbW7l0rLDaQHdhAW8u2lUmo55Z6tX/5mmoNV+9qadHjMnW1irLLZ6zONd8Hvnfm3X9lF9j9BJ91re+pmnQBmRmnwc+B7xdDNTSDsuu/s5eI0bSzjCz84AViDxrl/dhd5v2wy8iIs1jMI8tKVhrTIcQudm+WvH6rVTP2VYiplU3B/4fcCKxtuxNYnfqkX3W0+ZPXyMiIk1gMK9ZU7BWA3fv14z8nU23unutuc82zdidTqV8bvnG4kVERGQBCtZkodGW8ZeuOZkaW2p4vlh2dlt3m4prNzTX9yrTOjOA0tx3uj+pBm2lfD/WZmVcCHno/Rdmaad9xhtZ2gHYd709s7WVyy/fvC9fYx151hwu8faLWdoBmLvMSlnaKWV6bwBPvZxv7ekqy1Vmt8pnME+DajeoVGVm65jZpunrzVKR+QWOiYiI9AfVBhVZ0J+B8ras24jNCtWOiYiI9Lm29voezUzToNKZ93Z5pmLzL1U7JiIi0h+afXSsHgrWGpyZjQN+A6xPJNi9DtgS+C1wtLuPLZw7CZjk7hPNbChwHLGjdBTwHPBTdz87nfskcDywE5HIdwqwi7vfm9pZmaiEMJ5ICjzJ3VuqHHs/8Ki7H1Dox9+Be9z9qL75roiIiAwemgZtYGY2DLiGSDy7HjH9eATVqyBUOgzYCtiGSPfxW+A0M1u+cM7RwE+BtYDpzCsTtS3wLHBAehTvVXnsknSPcp+XIILJS3rwVkVERLrU1tFR16OZKVhrbJ8FlgL29HAqcHWN194H7Orud7n7U8DPgaHMn6ftfHf/eyqjdSJRB5VUhL0NeNPdZxQbrXLsCmBUYcPBNnGaT0FERCQTbTCQRmXAY+5e3Fd9ey0XuvvfgJFmdoKZXQk8SYyOFXMtPF74+k0imOsRd59OjP5tn17anihCLyIiks1g3mCgYK2xvc2Ci/nLyaiq/Zrw3hpEM/sJUb1gDrHmbOMqbeUqNnkJsJ2ZLUnUJlWwJiIiWWlkTRrVI8DqZlbMMviR9OccoDL74NjC13sA+7r74e7+h8K5te7k7OqTXXnsb8DSRJms+939yRrvISIiUhOtWZOG5O6TiF2a55vZODPbCdgxHZ4MLGtm+5rZWDM7mQiYyl4FvpSOfRy4gAiyak2DPxP4kJkt3d2xNE37V+BgtLFAREQkKwVrjW9bYlTsbmA3YkqTtCngEGJ36D1EIPbHwnW7ECk5HgLOAy4jUn+UR+a6+zXjdGBf4Owaj10GLAJcXtvbEhERqV17R32PZlbqaPKhwcHGzI4CNuus2PtAMbPdgG+6++Y9vXb2rFlZPoTvZFxA+sbstu5PqsGoRfOlMsxVrxRgaEuevMat7e9maQfy1QadM3TRLO0ATM/4oVrh1QeztKPaoD2QqX5my6zpWdoBaB+xZJZ2ctYGvfXlfD9btlh1+T5Lmv4Pf6mujn7WRjVtQnclxZW6mNkHiZQfRxC53URERLJr9k0C9VCwJvUaC5wDXOHuWq8mIiJ9IuPkQtNRsNZk3P2Yge5DkbtfDyw20P0QEZGF22AeWdMGg35kZuuUM/2b2UtSducAACAASURBVGZm1lbtmIiIiEiZgrX+9WdgtfT1bcAKnRwTERGRgrb2jroezUzToP3rvZ0o7j4XeKnaMREREZnfYJ4GHZTBmpmNA34DrE/kHrsO2BL4LXC0u48tnDsJmOTuE81sKHAc8FVgFPAc8FN3Pzud+yRwPLATkeNsCrCLu9+b2lmZSHA7nsiXNsndW6ocez/wqLsfUOjH34F73P2oGt7fDsAxwGgiWW0JmJLewyTgQeALRJ3QNYli8ScDnwLagd8Dh7j7u2Y2oZvvyflEXdGxRKmpR4nKCXd0108REZFaDeYNBoNuGtTMhhGFx6cC6xHTj0cwL0lsVx+Hw4CtgG2A1Yng7jQzW75wztHAT4G1gOnAqen1bYFngQPSo3ivymOXpHuU+7wEEUx2u9syVSs4F/h5en8zga9VnLYz8M10jznAJGAE8AmiEPsXiKCzrLt/InsSAeC6wC3A1Wa2THd9FRERqZVqgw4unyVGkvb0cCpwdY3X3gfs6u53uftTREA0lAjcys5397+nCgMnEjnIcPfXgTbgTXefUWy0yrErgFGFDQfbxGk+pYY+7gVc6u7nuPt/0/NnK8650t3/4+73EsHnCsAO7v6Iu98E7APsbWYja7gfwEPufkS630HAa/D/2TvvMDvK6o9/kg0YEopIB5XOSeggCIIl8BMFaVKiKNJRRASkiiCEIgrSQ5PQBKQEVKRKNUAoIiEUQfIFCaETukAKkGR/f5z3Zmcnd++d2Z0ku8n5PM999t6Zd868M3f2zplT2angtkEQBEHQlGnTWrv06snMjcqaAc+lfpY1HiyyoaQbgX5mdqqZ3Qy8gFudWjLD/pt5/wGuzJVC0v9w69/gtGgwcE3BzdcEHsnImor3Ec0yLvN+APCspA8yyx7EXeQrFdznA5n9tQKPAQMLbhsEQRAEQQPmRmVtIjMG89f63NRTvafH9ZnZb4ArcNfhZcAGdWR9Us00uRrYwcwWwmPBiiprU+rMKf95cgfva7SkbVpock4S+Z5DLXjsWxAEQRBUwtTWrr16MnOjsvYfYBUzWyCzrNbc/BO8aXqW5TPv98GD54+UdF1mbNFMzkaXS37djcDCeLP2JyS9UHAfT+OJEwCYWW88lqwjhJ+Pz2aWbYQrYM/T/JyQlZ/Z35MF5xsEQRAETelOMWtmdpKZvWlmb5vZyQW3WdDMXjGzXcvub67LBpU0wszG4JmXR+MxZbvgrr9RwCJm9nPgFuAAXGGq8Q6wtZmNBpYBzsSVrM8U3P0EYICZLdxonaT3JE02sxuAQ4AjSxziOcAIMxsJ3A/sj2eadnSl3oknW1xhZr8CFsOTIq6U9IGZjQI+1+CcAAwys4My6+cDrisx5yAIgiBoyNRukiRgZofgcdnbAvMCV5rZeEmnN9n097Svr1qYudGyBp59uQDwKPBj3KVJSgo4FM8OHY0rOH/ObLcnbjV6CrgEGI6X/qhZ5ppdSecBPwcuLLhuOH4hXFvssEDSP/EEgSHpGOYHHqLNPduaGz8N2CZ9/CdetuN6PMOzyDkBtwJuiseqrQV8MxcDFwRBEARdohslGBwAHC3pIUn3Ar/E798dkio1bAq80ZkdznWWNQBJr+BZoQCY2RBS94CkGdfVjiU9yIwuxVMy61fIjb+XTPKBpPOB8zNDGq0D18BHSnqt6UG1Hcv6wP2Sls0sewp4Pe1n0/w2kl4Etu5IpqQz8DpsHfGepD2LzjEIgiAIeiJmthTwBWBkZvH9wLJmtoSk8XW2mRcYBvyM+saapsyVylp3x8xWxN2zR+G13WrLP4OXHemIT4CvAPsnn/gbwA/wIru3zbQJB0EQBMFMppskCSyFe5iyRpTxeOz659P7PEcBj0q6y8w6tdNQ1ronywMXAX+VlC2E+108S7SjS/ZePHN0OeAvwEJ4bbjNJb3ZwTZBEARB0O2ZVYVtzawvHpdej/kBJGUrP9QqSswQv25mqwI/wQvld5pQ1gBJx83uOWSRdBfpgsgtH47HsTXj4PSa6UjaY1bsJwiCIJi7mYUJBhvgnX3q7fCX4K7NjMJWU9Im1hk/DDhG0ttdmVAoa8Fsp7VXNT3sP9O7un/kVz/8uPmgAlT5JLhYv+r+XSs65fT6+MPmgwoyre9ClciZ95Pq5tS7V//KZE1dYIlqBM2/WPMxBTnrg8crk1UVBy7YqNJQOeZrqeZCP+Gy6p5J51lmxUrktCy6ZCVyAAZ+fsPKZM1Mps6iLgQp3rxuAmaKWTsZ7739Ulq8JK7YvZ4b+0W8FNaaZlaLhe8H/MHMvi9py6JzCmUtCIIgCIJuz6xS1hoh6XUzexn4Kl49Abyv9kt1kgteZcZOQPfiZb+uogShrAVBEARBEBTnfOBkM3sVTyz4HZnKEGa2KDBJ0gS8jimZdVOAtyS1s8I1I5S1IAiCIAi6Pd3BspY4BS8g/1e8xeNFks7KrH8EuBQ4vs62nTqIUNZ6MGZ2AJ5IsAReqPcXkh4ws4F4rbiN8GbywySdkLYZAgyStElGzgvAEEmXm9kI4N/AlngduNXwVOVzgI3xLg6nSTo7bbs63vFgQ+BFYGiqGRcEQRAEldFdlLVUTP7Q9Kq3Pt+SMbtuhY7WNSKUtR6Kma2Nt674Lt7v9BfAtWn5fcDfgC8DqwAXm9kHGc2/2RW/O7AZXrdtCnA73oprfdz/fpWZPQ/8A7gV7+awNzAQuDDt68qKDjUIgiAIuo2yNjsIZa3nshwwDQ9qfMnMfg3chPcrmwDsk7R/pR6oxwBndSQsx82SHgYws22ARYE9JE0ExpjZ/sBU4IfAeEnHpu3GmtlvgYOAUNaCIAiCyghlLeiJ3I67K58ys8eAG/A2FoPxSsnTMmMfBJY0swULyh6Xeb8K8GxS1ACQdBmAmZ0CrG1m2VoJLbT1IQ2CIAiCSpiblbW5tZF7j0fSJEkbAJvgxft2xxutz1BBmbYepC3Ud4HmlfbJmfefNphGH+AuYE28gftawOrAuk2mHwRBEARBQUJZ66GY2YZmdqSkeyUdCgwA+uJWsS+ZWUtm+EZ4qvB7uNVrgYyc+YHFG+zqOWCl1H6jts2pZnYmIMCAcZLGShqb9nVAJQcZBEEQBImp01q79OrJhBu05zIJGGJm43Hr1iCgP55KvB8wLLkpDTgWz+YETyk+3sx2BJ5I66Y02M/teEP4YWZ2YpL3E+B7wP1p+2FmdiqwIh4Xd0p9UUEQBEHQOXq6wtUVwrLWQ5H0BLAHcBjwDHAEsLOkp4Fv44rTaLysxumSjk/b3Y2X9bgAeACPe3s4I7rdf4OkqcC2ePmO0cAZwCGSbpP0EbA5sDLwWJI5VNJJM+OYgyAIgrmXudmy1qt11jVGDYK6TJo8uZKLsFeF1/Lo8fX68ZZnqfnnrUQOVNsbtKV3NT0TWya+W4kcqK43aO9PJlQiB+AdqusNuujHb1YjqHVa8zEFmdZ/kcpkVUX0Bi1Gnwp7g75ZYW/QpT7bv6LOwzNy8A1PdelH/vRtV59pc5vZhBs0CIIgCIJuT0+3jnWFcIMGQRAEQRB0Y8KyFgRBEARBt2dutqyFsjYXksp1bCfpitk9l+7K5CnVxAX17tVjQyRmOb0qjMXqlnTH4+uGc6oqzgxg0tQ5+Obeu6X5mIL0lJ+pqXNxjH0oa3MnB+OlPkJZC4IgCHoEYVkL5jZ6yHNUEARBEDihrAWlMLMDcOvUEsBTwC8kPWBmA/EaZhsBHwDDJJ2QthkCDJK0SUbOC8AQSZeb2Qi85tmWeFuo1fDaZucAGwPvAKdJOjttuzpeQ21D4EW8vtn5Bea+GzAkvZ8K7JLkLF7rJ2pmO6R9LZfmeCawJ1677R5gL0njuzKPIAiCIAiKEdmgJTGztYHfAz/Fq/mPBK41s8WA+4BXgC8DPwP2N7MDM5s3eyzYHfghsB3eVeB24H/A+sDPgRPN7Dup9dOtaX+rA4cCR5vZzgUOYThwGqm5O94Avi+waWbMYOCazOdjgZOADYB+wF/SuejKPIIgCIKgMHNzUdywrJVnOWAa8JKkl8zs18BNwE7ABGCfZKGSmR0NHIO3YCrCzZIeBjCzbYBFgT0kTQTGmNn+wFRcoRsv6di03Vgz+y1wEHBlox1ImmxmHwGfSHor7etmXEG7y8zmw617X8tsdrGkq9PYPYHnzWxV3JrWqXkEQRAEQRmmTut+CTGzilDWynM77q58yswewy1TF+LKzqM1V2LiQWBJM1uwoOxxmferAM8mRQ0ASZcBpJ6fa5vZh5nxLXiT9s5wNd7fc19gK+BVSY9n1j+YmcM4M3sPGJheVc4jCIIgCOrS061jXSGUtZJImgRsYGbfALbGXZf74u7APC2Zv/Wusvz5n5x5/2mDafTBm7f/jGqSBf6eZA4CdsBdpVnyc2nBrYtVzyMIgiAI6jI3K2sRs1YSM9vQzI6UdK+kQ4EBeMzXOOBLZpYtfrMR8Jak93Br0wIZOfMDizfY1XPASikurLbNqWZ2JiA8Xm6cpLGSxqZ9HVDwMPLN2j8B/orHym1G+3g1gOnN+sxsJWBB4Mk0j1W6MI8gCIIgKMSUaa1devVkQlkrzyRgiJntZWbLAj8A+uPKTl/cnTjAzLbFA/PPS9s9AqxlZjua2crABXgSQUfcDryR5FmKYfsJcBvwJzzQv7buO3hc3BsFj2ECsHSaf41rgL2AVyQ9kxt/oJltbWZrAhcDd0h6voJ5BEEQBEHQhFDWSiLpCWAP4DDgGeAIYGdJTwPfxstbjMbLWZwu6fi03d14WY8LgAfwuLeHM6Lz1q6pwLZ4+Y7RwBnAIZJuk/QRsDmwMvBYkjlU0kkFD+N63JX5tJktmpaNAD7E49fy/BH4HXA/8CqeTEGaxxZdmEcQBEEQFCKyQYNSSLoKuKrO8ifwuK+OtjsCV+5qnJRZt2md8c/ibsl6sh5vtK9GJHflyrnF86dX3gUK8GRy+VY6jyAIgiAoSk9XuLpCKGtzGGa2AO6a7IiPJE3IbbMjsD3wgKRxM3F6QRAEQdApQlkL5iR+D+xDxwV4jwOOzy07Gc/43KbO+Ln3vyMIgiDoNoSyFswxSNoXLyVSZpsVG6xbocuTCoIgCIIuEspaEMwB9JrycWWyNl68pfmgIrRU9+MyqcIfqj5UUwn8/ZaFKpED0GdaNaX6+rfMW4kcgEUnvVWZrPf7LVWJnN4VVjRccOL46oRVxAmX7TG7pzADh/7okspkDXr8gUrk9KOi3yhgcyZVJsuLIwRVE9mgczFm9oKZ7Tq75xEEQRAEzWid1tqlV08mLGtBEARBEHR7pvVwhasrhLIWBEEQBEG3p7U1lLWgA8zsAOBgYAngKeAXkh4ws4F4kduNgA+AYZJOSNsMAQZJ2iQj5wVgiKTLzWwEXhR3S7w47Wp48dtzgI2Bd4DTJJ2dtl0dL7K7IfAiXnj2/ILzbwFOwHuY9gPuAPZJLbCy4xbAuw9sCXwWGAscIemGtP77eCbpssDzwFGZddlz9G/gIEnVBGYEQRAEAfR4V2ZXCGWtAWa2Nl4K47vAf4BfANem5fcBfwO+jPfHvNjMPpB0Vtq82VW1O17w9hO87dTtwChgfWAl4Cozex74B94k/hJgb2AgcGHa15UFDuM3wI+A3YCX8S4DFwDfy407Cy+U+01gInB42s8twMLA5Wn/96RtrzKzZYDl650jYJkCcwuCIAiCQszNbtBIMGjMcsA04CVJLwG/xhWfnfD+mvvIuQk4GldwinKzpIclPYa3qVoU2EPSGEk3A/sDU4EfAuMlHZuapd8C/BY4qOB+9gaOlHSnpDF4Dban6oy7Jx3Pv1Pfz9OBRXBr2TK4Yv+qpJclnYa3wpqMW9pmOEdmFtdWEARBEFRAWNYaczvu1nvKzB4DbgAuBAYDj0rK1j94EFjSzBYsKHtc5v0qwLOSJtYWSLoMwMxOAdY2sw8z41twi1xDUt/PRfDeojW5Y5ixKC7AFcB3zWwfYADwpdq+JD2eLGx3mZnw83CRpMlmVvcc5c5NEARBEHSJ1rn4rhLWjwZImiRpA2ATvNH57rji85k6w1syf+vZavOK8eTM+08bTKMPcBewJrBWeq0OrNtk+s3k5rkCOAV4FzgPj12bjqRtcJfvdcBWwKNmtmYH5+hRM6umqFQQBEEQ4AkGXXn1ZMKy1gAz2xDYVNJvgXvN7EhgPG4V28vMWiRNTcM3At6S9J6ZfQIskJEzP7B4g109B6xkZn0lTU7bnIp/P2Nwl+M4Sa1p3Y+A9fD4sA6R9D8zextX8J5O264N3ESmkXtKLvgBsL6k0WnZd9LqXmZmwN6SDsPj6o4xs6eBb5tZvw7O0VdxxS4IgiAIuszcHLMWylpjJgFDzGw8bt0ahJdn/iuwHzAsuSkNOBbP5gR4BDg+NUh/Iq2b0mA/twNvJHknJnk/wQP570/bD0sK3Ip4MsApBY9hKHCCmb0GvAWciTdsn+w6GOBWvo+AHc3sHdwNenZa9xngfWBfM3sfuBK37C2LWxk7OkdPFpxfEARBEDRlbs4GDTdoAyQ9AewBHAY8AxwB7CzpaTwpYEVcYRkKnC7p+LTd3XiA/gXAA3hM18MZ0e2uuGSd2xYv3zEaOAM4RNJtkj4CNsctYY8lmUMlnVTwME7ClcvhwEi89Mc+2XlI+hRPnNgRt8Cdipf7eB1YR9J4YLvM+rPxsh53NzhHKji/IAiCIAga0Kun+3GDns+kyZMruQh7fzq5+aCiVBXJ2jJPNXKASa3V9QLs27ua//sPykRFNqFPRU0v+zfPvSlM70nvVybr/b6NIiGKM6f3Bv34ritm9xRmoFv2Bp2nwt6gy1TnZJt3oUUrvELbs8Hxd3bph+vhYzabaXOb2YQbtAeTYs36NRjykaQJs2o+QRAEQTCzmDYXG5fCDdqz+T3uqnytg9chs29qQRAEQVAd0cg96JFI2hfYd3bPIwiCIAhmNj1d4eoKoaw1IGVz3iPp7dmw7xHAiFrSQpOxiwHfkPTngrI3AV7rLkkAvSoybU/qNW8lcgDGvFtN/Ntn+1b347LKhP9UJmvikqtVImfRd56uRA7AlM8uXY2gluqug2emLFyZrNX+93w1gqZObT6mIFM+98XKZFXFPMusOLunMANVxZkB3LP2xpXIWWie6hxjy7/4WGWy1lioMlEzMDeX7gg3aAeY2RfxHpeNYsJmJtvhWZlFOBn4TtNRbdyNt5EKgiAIgqCbE5a1julN82bsMw1JZdLQejEb5xoEQRAEM5u5uXrFHKmsmdnjwDBJ56XPdwLzSBqUPv8Y2BX4JW6VWhdXdu4F9kx1xcamZS+Y2R6SLjez7YDf4A3e/w0cLum+JHNEWrYl3nJqK7ww7M54Adt+wOXAwbW+mWa2FXAcMDDt72hJ12fkjZB0vJldireBWgbYGngH+JWkK81sCLBb2maQpBWanJsX0tsRZnZ8mt95ks7MjHkSr/U2DW8Efz9eBPhd4ARJF2fGHg38NB3ffcDPJb3caA5BEARBUJboDTrncTteSR8z6wNsAKxnZrXCNJsBdwC3ALfhytJmeJHbX6UxX05/1weGm9lawB/xJuhrAH8CbjWzrHK0O/BD3IVZa7x+DN74fTtgB1w5w8w2Bf6SZK4JXJz2s04Hx7Qf3hlhtbTdBal0x6m4u3Y43oKqGeunv9vjSuTVeLFb0rwG4gV4/5o5D2sBG6a5n2dm30xj98fbVO2En+PxwO2Z8xwEQRAElTBtWmuXXj2ZOVVZuwP4enr/JeB54D1gXTPrhTcdvxs4XtKJkl6S9BCuoNQir99Kf9+W9DFeBmOYpOGSxko6B1f0stmYN0t6WFI2WvMwSQ9Juhc4GvhxWr4fcJ2ksyX9V9IZuBJ2aAfH9ISk0ySNwxXAfsBqqY7aJGCSpHebnZhMssR7kibiytqGZlaL7h4M3CHpf+nzVGAXSf+RdGka/5PasaXjGynp2XQuFsE7LgRBEARBZUTpjjmPkUB/M1sVV9ruA5bGm4tPBaZKetDMZGYHAWsDq+IWpPszcrLVjgcCg83sp5ll8+AKW41xuXm0Ag9mPo8CFjOzRZK883PjH8RbN9XjudobSR+mvp5dLo8vaYyZ/Ru3rg3F+5H+JjPkv5LeyXweBexjZv2Bz+PWwOx/QV9gFdxqGQRBEASV0NMVrq4wRyprkj4xs/twC9rX8VixZYCv4cd8R7IkjUqvO4FheJzZBhlR2SujDx7fdnlud5My7+vVe8g25Km5B6d1MLYlMyZPvR46VbXOuBrYwczuwOPxbsysyzcUasHnX7t2dgSezY1pauELgiAIgqAYc6obFNwVOgiPtRqZXhsD38KtYdsB70jaJrkiH8Bj1moKUCvtlSEByycX6FhJY/HA+i0azKEXbrWrsT5e3+y9JG/D3PivpOVl6erjxtVp37sCtyT3aI2VzCxbvmQ94MnkJn0TWCpzPl7G4+Csi/MJgiAIgnZMa23t0qtKzOwkM3vTzN42s5ObjP2amY0ys4/MbLSZ/V/Z/c2RlrXEHbgl7BVJb5jZm3ic1zfwgPjNgC+mQP8XcPff9sC/0va1npprmdk7eHbkfWY2CnfxbQP8ArfeNeKslH26MB6gPzQtPwMYaWYPA7fiWZ7bpXmVZQKwmpktLem1guNXN7PHJX0g6eU0jwOBH+XGLgD8wcxOxK2UO9J2zKcDvzWzt3Al82hgI2BMJ44hCIIgCDqku7hBzewQXI/YFpgXuNLMxks6vc7YxXBv1Ql4XPwPgBvMbJWC92tgDrasSXoGz04cmT5PAx4CHksxWNfiGZ3X4VmWg4CDgYFmNk8a86c0bi9JDwO7AD8DnsZLWuyULHLQsXVrOK7cXYknKJyc5vOvJG9fvOTHbsDglIjQSB511l8BDAAeb7JNjaG4BWxIbp6fMmOs2Ut4/9FRePLDzpL+mdadClwIXACMBr4AfCuTnBAEQRAEldCNEgwOwEtt1ZIHfwn8vIOxGwOfSjpd0jhJv8PDoPKetYb0mpuLzM1MzGxZvHba8pJemt3zaYaZ/QZYRtIemWW7AUOa1W7rKpMnTarkIpw8tbprecw7VbWbqs54vcqEfGhg56mq3VS/N+bsdlNjJnQ5h2c6q02t6GdgDm83xei/z+4ZzMD1Cw+qTFZ3bDf1oyrbTS21UFWx1DOw8n7Xd+lH/rlzt+vy3MxsKeBVYIVUnSF7v1861WnNjv8acA+wo6Trzey7wDXAGpKeoyBzshu0OzDTLtp6pLIkizcaU+dCWgMvCrwv7ooNgiAIgm5HNzEuLYV7trIuzPH4/f7z6f10JI00s/OAP5vZNNyjuUcZRQ1CWZvZzOora3HcZVlvv7WWVPls0/Vwt+g5kh6cYasgCIIgmIsws754BYl6zA9edSKz7OP09zN1ZM0PrIDXR70Fj40/28z+meqTFiKUtZmEpBfpuAzHzNrneErGIaZCt5d2sO4y4LIKphYEQRAEXWIWJhhsAIygvuHjlwBmNm9GYaspaRPrjD8cQNKJ6fPjZrYhntC3X9EJhbIWBHXoP281eva8LdV5wlt7d79/12nzzledsF7VxOBUeZ769K7w+5tWzfH1qvARsFc3bLbYsuiS1QnrXc3J6lfhc3dVsWb/+7S67673rI3Y6TSzqmVUShqo+0WlmLWTgSXxBDzS+1bcs5XnS8ATuWWP0dYtqRCzPBvUzHY0s0Vn9X7TvkeY2TEFxy5mZjs2Hzl9/CaW2goEQRAEQVAtrdOmdulVBZJex2uKfjWz+GvAS/mY8MRreIekLAPwkmGFmaWP6mb2RbwUxnKzcr8ZtqN+J4B61Irc/bng+Lvx8h+dKWobBEEQBEEDqlK4KuB84GQzexWPB/8dXg4LgGSQmpR6d1+E11Q9EK+3ti3wbdoXzG/KrLas9WbWB91PR9L7uer8jegZduEgCIIgCGYlp+C1Sf+a/l4m6azM+keAQwBSjdbtgd1xd+jOwBaSShWPL2xZM7PH8aKu56XPdwLzSBqUPv8Yb1f0S9wqtS6umN0L7JnMg2PTshfMbA9Jl5vZdnjj8OXw4rCHS7ovyRyRlm2JB+tvBTyZDvYUvCPB5cDBqegtZrYV3ilgYNrf0ZKuz8gbIel4M7sU72G5DF6y4h3gV5KuNLMheJFazGxQszpjZlYzZ44ws+PT/M6TdGZmzJN414JpeEHd+/HgwneBEyRdnBl7NN7Kqh/ehP7nkl5uNIfMtl8CzsGb0o/GLX5fl7RJOq61gc/h/vLt8I4Nx+NVlT+Xxu8n6ZVUO+YFYLlarbgkY1CSt1uzYwmCIAiCKugulrWkbxyaXvXWL5/7fDNwc1f2Wcaydjvu5sPM+uDZEuuZWS3ycjO8xdMteO/NgWnZisCv0pgvp7/rA8PNbC3gj7iysAbeMeBWM8sqR7sDP8QViw/TsmOAwWnZDrhyRmod9Zckc03g4rSfdTo4pv1wDXi1tN0FZrYAXpn/WlxjXq/AuVk//d0eVyKvxtsykeY1EFgZ18Jr52EtvILxccB5ZvbNNHZ/XHHaCT/H44HbM+e5Q8xsQeDv6ZjWSvP4Fe2tmdvg53nTNO4C4Lt4m6kNgXmAGzLj61lCs8s6PJYgCIIgqIrWqVO79OrJlFHW7sB7Q4JnNzwPvAesm4qxboJbZY6XdKKklyQ9hCsotayHt9LftyV9jJsJh0kanpqBn4Mrevtm9nuzpIclZUssH5Zp83A08OO0fD/gutSY/b+SzsCVsLraL/CEpNNSFeJjcEvWasnPPAn3Ob/b7MRIeju9fS+5Wa8GNjSzWkn2wcAdmTZMU4FdJP0nlc64GvhJ7djS8Y1MNVj2BRYBNm82D1zB+xA4UNJzks5lxpi78ZIulPQk0BdX0n4m6T5JT+FWQTOzWo/SZu7gRscSBEEQBJXQHRIMZhdllLWRQH8zWxVX2u4D/olnRKwDTE1FVS83s4PM7DIzewRXlLJWoezNfyDwczP7sPbCXZ0rZ8aMy82jBqdAVwAAIABJREFUFcgWbx0FLGZmiyR5D+fGP5iW12N6BWFJNatdl/vLJF/0v2mzrn0PV2Jq/Df1Hq0xCu9J2h+vgDw8cz7ex92TqxTY9RrAaElZy9dDuTHjMu9Xwb+PWvN6JL2HJ0l0dM7y1D2WgtsGQRAEQSHmZmWtcMyapE/M7D7cgvZ1PFZsGTxltQ9wR7IkjUqvO4FhuPK1QUZUVpHog8e3XZ7b3aTM+3pNGj/NvK8pgtM6GNtCx8Vp62WGVpVYcDWwg5ndgcfj3ZhZ92lubAs+/9r3sSOQr2zc1MIHTGHG+ec/T+7gfX4+LdR3geavmY6OJQiCIAgqo6crXF2hbDboHXjc2oa4pW0k3lH+W7j7cjvgHUnbJFfkA3jMWk1haKW98iC80fnY2gsPrN+iwRx60T7ldX3gtYxFKN/J/it0rpxGV7NWr0773hW4JZeFupKZ9ct8Xg94MrlJ3wSWypyPl/E4uCI13J5mxnTgRjF3z+MK3vRzliyUKwNjaFNmF8hsk0+2qHssBeYaBEEQBEEBytZZuwO3hL0i6Q0zexOP8/oGHi+1GfDFFOj/Au7+2542N9uE9HctM3sHz468z8xG4YkJ2wC/wK13jTgrZZ8ujAe1D03Lz8DrmTwM3IpneW6X5lWWCcBqZra0pNeajvbxq5vZ45I+kPRymseBeFxYlgWAP5jZibiVckfajvl04Ldm9hauZB4NbIQrT824Om17BnAerlh/H8/WnAFJE8zsIuAcM/sJHoN4MvAicBeuyL0MHGZmx+Hf85Z4lmmRYwmCIAiCSgjLWkEkPYNnJ45Mn6fhMVGPpbila/FMw+vwTMNBwMF4PNY8acyf0ri9Uv2RXYCf4VahvYGdkkUOOrZuDceVuyvxBIWT03z+leTti8eM7QYMTokIjeRRZ/0VeJXhx5tsU2MobgEbkpvnp2muWV7C21KMwmP6dpb0z7TuVOBCPEtzNPAF4FuZ5IQOSYkRW+NK05P4ufgTjQsBH4q7rP+Mf68TgM0kfZpi3/bEMz6fxjNvf1PiWIIgCIKgEubmmLVera2zrUZtaVLdr7G46/SlZuNnN2b2G2AZSXtklu0GDGlWu62T+1su7e+BzLJzgH6S9pwJ+6vkWCZPmlTJRTh5anXX8ssf5kPxOkf/ivoAAiz70fOVyZq0eDWd0fq+O7YSOQDT+i9SiZzWPn0rkQPw/ITqvr9VphQqldiUKvt5Tl1wqcpkVUXLy/k2il2got6gtzCgEjkAD6y9USVyquwNuv9r1UWurLbUgjOtoPzi253epR/5N68/uMcWu+9+naGbM0tPdipLsnijMfl+YGa2Bl4UeF/c0jVL5gEsBNxlZj/CLZvr4S7YnaqYQxAEQRDMLnq6dawr9ERlbVabAhfH3Xz19tsrLc8/vq2Hu0XPSeVMZsk8JLWY2X54n7LP4y7KgyTdVtEcgiAIgmC2MDcraz3KDRrMmYQbtBjhBi1GuEGLE27QYoQbtDgz0w266NYndelH/u2bjgg36NyImW2Clw1pWhrEzOYBdpN00cyfWc+itVc1/z/9pk5oPqggA3p/2HxQASbOt2QlcgCm9F2++aCC9KnoJ+uNfstWIwiYt3c1k1qod3U3sRX7V/ck/9qn1ZyrKdOqeygZ91ZHpRZnHwM/n6++1Hkq+mlh83alP7vG8i8+1nxQAXpXGBF09tJrVibrD63jKpOVp6e3jOoK1T02zp3cDSxRcOwPgCNn4lyCIAiCYI5lbs4GDcvarCMU4yAIgiDoJD1d4eoKoawVwMwOwOvFLYHXbzsIr18GMMLMjpN0vJntjTenXwH4AK+ztj9e9+ySJGsqsDxwGTBC0vFp+bJ4IeHlJL1kZt/HC/4ui3caOErSDQXn+y28XtuKwL3Af4H5Je1pZpemYesAS+IdKN4Bfo8XJe6Lt8Y6QNL7ZvaNNM/eGfmX4gkNe5rZELwe3SS8AO9LwOGSbioy1yAIgiAowtysrIW1pwlmtjauyPwUb/l0P17U98tpyPbAqWb2deAs4Ai8XdM+wF7AtsADeGeGl3EF6ZUOdtea9rkY3i/1RLzZ+qXAVWb22QLzXR64Ae9msDZewmO/3LAf4S7ZLSU9D/wNWBP4DvBNvBH7pZnxzYJktk9j1k3b/cXMqovIDYIgCIK5mLCsNWc5vDH5S8ni9WvgJtoaq78naaKZfQTsmbF+vWRmjwGrSfqbmf0PmCrpLQCzhtl4y+DfzauSXgZOM7Mn6Ljxepa9gYcl/S59HmJm+XZbj0i6Nc1jTeBrwCpJcSPVaXvGzFYusD9wy9xPJX0K/N7MvoN3Pji84PZBEARB0JDWadUlD/U0wrLWnNtx1+dTZvYo3lJpjKR29lhJo4EnzexYM7vOzMbg1rfSueOSHsdbVN1lZs+Y2UnAOElFlLU1cWtalodyn8dl3g8A3q8pamn/wvuEDiw45VFJUZv+ucS2QRAEQdCUuTnBIJS1JkiaJGkDvDn5CGB34FEzWzo7zsy+DTyKx7XdivfRbFQQN+9abGfllLQNruxdB2yV9lkkv3oKM3Z5yH+e3MH7LC3pVc8FmrfI5ouSteDWyCAIgiCohFDWgg4xsw3N7EhJ90o6FLdEzQd8NTd0b+BiSftKuhQQHuBfU5TySs8nwAKZzytm9mlmdoqkUZKOkbQ6Huf27QJTfhr4Um5Z/nMWAZ/NujzNbNU0N6V5Ymb9M9vke4Hmlcj18EbyQRAEQVAJ06ZN7dKrJxMxa82ZhMd9jQfuAgYB/YEngAnA6mb2OB63tZGZrY4rZr/Ckwk+k+RMABY2s5XwrM9HgF3NbDiu0B2X2ef7wL5m9j5wJbA6nhU6usB8hwGHmNnhwPXAYDwm7b/1BkuSmd0GXG5m++MK/DnAvZL+Y2YL4Na3o8xsWJK3Dq7I1VjBzH4PXJTWrwvsUmCuQRAEQVCIKIobdIikJ4A9gMOAZ/Bsz51TXNdQ4BRgSHq9hceH3Q5MBM7HFRuAf+AlOJ4E1gJOx5Wve3GF7PjMPscD2wE74pays4EjJN1dYL4vpe32SvvaEM/2/KTBZrsAY3Fl9O94jN52Sd6HuNXwB8BTwBppPlkeBhYDHk/73kLSuGZzDYIgCIKgOdEbdA7DzFYD5klJCrVlNwP/qtV0q3h/Q4BvSNq0szImTZ5cyUXY8vFHVYgBoNfkitpNzV9du6m+rY307XK0tsxbiZy3J1X3pDtvS0XtpvpUGC5Zoetk/KfVODIqbTf1fjdsN7Vov8pkVdVu6nMVtpvSxHkqkdON203NtP6b822wX5cu/kkPnxu9QYOZj5n1ARp1u56Kx75dYmY7Ac8C3wI2xS2CQRAEQdAj6elJAl0hlLWexZdwN2tHTxcvSlrBzE4DLsZdkwK+J+mpWTTHIAiCIKicUNaCHoGkhykQZ5gK4v6u2bgqkHRc81FBEARB0DXmZmUtYtaCIAiCIAi6MZENGgRBEARB0I0JZS0IgiAIgqAbE8paEARBEARBNyaUtSAIgiAIgm5MKGtBEARBEATdmFDWgiAIgiAIujGhrAVBEARBEHRjQlkLgiAIgiDoxoSyFgRBEARB0I0JZS0IgiAIgqAbE8paEARBCczsb2Y2YHbPoyPMbBEzW3h2zyMIguqIRu7BHI2ZzQPsAawF9AV6ZddL2rOErH8A20t6P7d8MeDvktYrObedgYOAlYB1gQOANySdVEZORt5qwCrAHcASwAuSSjX/NbONM3PaGtgZGCfpmk7Mp7Ljq+LYMrKWBOZhxmvhpYIiNgamdGbfuXncC1wN/FnS212U1Rs4DvgxsFha9hpwjqSTS8o6Drha0piuzCkj73PATsBAYBrwJHCdpA9KyqnyeqpSVm9J08xsKeCrwJOS1Ak5LcDm+HV+KWDAGEn/Kynnm8BPaH++z5X0z07MaQCwZ07WxZLGlZUVdI1o5B50G8zsBaDQBSlphYIyLwEGA3cCM/zoSdqjyfabA19OH4cApwEf5YatDGwhadEic0py9wWOBn4L/B5YHdgIOAsYKum4ErIWBq4DBqVFqwBnAisC35H0YkE52+M3iQuB/YDVgO2AE4GDJJ1fYk6VHF9Vx5ZkfQsYBnwht6oX0CqppaCc44CtgD8ALwKTs+sl3VdQziH4tbkOcA9wDfDXsjfnJOtMYAf8nI8CWoD1cQVuWMnr6SZgM0BpTtdIeqHsnJKsrwC3Au8Cj6V5rQ3MB3xT0lMF5VT5/1LVtbkxcC3wI2AM8Gg6rv7AzpKuKzGnLwC3A4sAn8MVtVPSvL4l6d8F5ewFnIc/BNSug/WAHdOc/lpiTlsDfwEezMlaF/+9K3SdB9UQlrWgO3Fs5v2KwC+A84FHgE/wH4mf4zfrogwGvivp7k7OScDh+A29F25V+SSzvhWYAOxVUu4BwI8l3WJmvwOQ9Cczexe4AL/JFmVomsOiwMtp2V7AFWndtgXlDAH2lXSVme2T5nSamb0OHI9/F0Wp6viqOjaAs4GHcYthKatOjqPT3wvqrGvFb2pNkXQacJqZLQt8D9gHONfM7sCVpBslTSw4p12B7STdm1n2hJmNA66kxPUkaWszWxBX1AcDQ8zsCVwBuFbSa0VlAecAfwQOrllCkxVwKH49fa2gnCr/X6qSdQYwHL+mDsWV9uWAH+D/L4WVNfw83Q/sC9Qs9zsBF+PnapOCco4Gfirp0uxCM7sP+B1QWFnDFdlfS/p9TtZRuGK7TglZQRcJZS3oNki6rPbezEYBe+WeTm80s8dwS89vCor9H1Dm5pKf0wvApmlOlwIHlnXfdMCywDN1lj+PP12XYXNgkKT3zQwASW+Z2cH4U3FRVgbquUr+BSxTck5VHV9VxwZuUdu8s1aiGpIqjfVN1sFTzOyvuMvpIOA7wMdmdhV+w3yriZiJtH+IqPEeBa3VuTl9AFwGXGZmC+HKyG+BU81sJG6tu7qAqIHAD7Iu6+QyHIpb2opS5f9LVbLWAHaUNNHMtsWtop+Y2T2Ue7AB+DqwgaSpmev8UzM7ARhdQs7ncOUxz33A6SXn9EXghjrLrwOOKikr6CKhrAXdlQFAPdP/WPzHtignAGcl18fYzsY5QZvLNMWo1Yt/KxrzBK4U7UqbNbHVzHrhN8V/dWJ6fessWwz4tISMp4Fv03ajqZ2r3dK6MlR5fFUcG/gN66tAl5Q1ADPrg8fO1axovYDPAOtIGl5Czkq49WowfvO/B9gfdz8tBpwL3EKbK74jDgMuMbPDcCX2U9zdeBZwhpl9sTaw6HWaXJiDcffqwmlOw4GlgN+Z2RaSdm0i5i78+snf3LcE/lFkHokqr6eqZI0HVjWz+XEr08Fp+TeBMr8F4Mr2EsCzueVGOSvwubhCvYukdwDMrB9+/s8rOafhwOFm9lNJ2f+1vdO6YBYSylrQXRkJnGlme0l6FcDMVsBdWXc02tDMptHemtCL9CNYe2qtUTROKW27Ke5+WzIjtzXzt7As3BVzq5ltiSsj5+HxWP2ALUrIAbgKV0j3SfPob2ab4DFVZX5UDwZuSsc5L3CUma2Mx6lsXXJOVR1fVccGrqydb2ZbAc+Rs0RJOr6IkGRFuZD6VpjXi84ruRZXx938lwHDJb2RGfK+mQ1L+2rGlenvjbRd+7WHibVxq1ih69TMzsJdoIsDf8cVwRslTc6M+RC4CFd6GvECcGiK/XyANiVyEG4pv6Q2sEmyT73ryfDrafMmcygiqzPX5unA3/DA+0ck3WtmR+LhBA1jYevwB+CCpGz3AlYxs2/g31uR77/GV3HF/mUz+y9+vlcCFgBeMrPBtYEF4n7nA7YHtkiejk+BNYEVgIdTwlVN1qYl5hh0glDWgu7KnviT/Mtm9g7+A/Y54G78ya4RReM7ynIeMAKP5SgdBJ5F0lNmtgqebTkA/1+8AfiTpHwCQzMOw+NRHsWVrCeAqfiP/GEl5jTSXJvdLy1aBHgI2KWk1bDK46vk2BKb4YrR4umVpRWPMyrCScD1+M36AdxKtAj+IHFCifkMx+PMxjYYcxszJkTUY/kS+23GQFzhaJTs8Ajw3QKyFsQVbnCFAdzqdHl632uGLeqQuZ5+mObX6f+XqmRJGppcwsviyQHg1sJbJD1Rck4nmNn7uFW7H56U8SZ+jZ1aQtRF6VUFY3BlMcuTFckOShLZoEG3IblqXpbUmnHbzI/H77QCNwOToLTLsZL0ejObBKza1ZinmYWZzYc/9fYBni97EzOzY4BT80HtKdh8iKRDKptsSbp6bBXP5WP8OnjezG4HzpN0g5l9Gz9/axSUMxZYT9K7ueVLA49LyiuUs4Rk7TpQ0oe55QsDF0racTbN6zvAVEm3p89nArdJuq2T8lYlU5JC0vOdkPFZYLKkyWa2Jh5GMLoLCU2YWX+gT2eygoM5l7CsBd2JcbiL8c30Pu/O+T0lXY7Z9Hoza5deb2al0utxq1qnY56swtIkZvb1JiLWzQQqd5hinyxpS6SPQ/AMwvdyw1YHfgo0VNaqOr6qjq0D2evgsUkD8WtIeA2qextu2J73cesHuPVhbdwyM4YmFi4z2xF/+AC3yJybHgKyLEfJOm51XP/taObuT/FpK6ePuwGjzSwfKzUA+FbJeR3TaH0J1/P+eGLR/pnFU4BrzewQSYVdhWa2BG61/wqegNECLJiycHcqqiQld/hVwLYp63Yk8AqePXuEpHOKzinJa1cfzcxK10czsxE0vg4KuyuzLuoOZBWuURl0nVDWgu7E8sBbmfdVcCZdSK/P3WxeAYYlC8rzuDtuOgVuPMdm3ne1NMk9uc+12LkJeGzJZ9P83mNGl1+WpXHXco3r64yZUHBOx2bed+X47sl97uyxtcPMtsOvhb/g9eRa8Bv2nWY2WFK9zLd63AKcl+Lo7sEzOW/Ca1k1yzy+F1fWeuVeNVrxZI4jCs6lRt713wf/Dg4Gfl1g+4n491ebz+G0v75rJWp+WcG8lscTFv5cQs4hwA8l3VxbIOlQ85IUZ1Auruti/HpcUam4a0r0uBi/Xn9YUM6JwDGS7jKzk3CvwOopJvJsvBxHIax9fbQLaKtpNiI9VBYtuXFP7nMf3CK9JcUz6GvkXdQ1WevgxxfMQkJZC7oNyhQ4VYlip01YHdihC+n1+ZvNP/EyFvlSFk1jnqosTZItH2Fme+K1x/aW9Exathweu3J7XQFtckaQ2s4ly9j66mQ1/aqOr6pjq8MJwC8lnZFZdqaZHYTX1iqqrB2IZ1muhyec7IArpB/hBVI7JJXg2BMgWWNOKVFLrZHcepbBu83sWVyZaagYpRirFdK8RuCdOvIW1s7Mq278qJmdQbmSIosA/623C9oSfooyCC+TMW66EOm/yXp3fwk5K+JWe/B6f7Vr/SlKPEQkKqmPpg4K+prZ7vh1Wjj+TR0UDE9JEIVc/UF1hLIWzOl0Kb2+o5tNBVRVmgQ84P2bNWUGQNI4M/sFngF5ShEhkjq0ZprZUpJeLzGnqo6vkmNLrADcVGf5TcwYSN0hKZYr6wL6kXlpmMm5EgczkFy8D0qagrvV18tnKGf2U0WF+Lfw76IwM/GazzIUrx92cLOBiQeA48xsj5pya2Z98ZIUZevtPY9nNebL0SxLuZIbLwKDzOxVPDP1xrR8Z2YswdGMKuuj1eNeypfu6Ijr8JCJZpnAQYWEshbM6VSWXt8g/qYVd6u8jgc8v1lAXKPSJGUtRq24pS+fqbUKKSGjCCl+7WS8zVS+ftjilPu9qOr4Kjm2xDN4aYa8C+c7eIxkYdKx7IvHee2b5ApXKhpxD21xmfc0GFeqFIyZ1btxLoBbJR8qsP1UYClJb3Y1/q0gW5Jr09WEn+PXzevJWghekuINynWxALgEd2N/ifY16Q4E/pg9l5Iury8C8N+Qy/H/i5sljTKzU/DrYbuSc6qkPlomMSvLAnjm9LiSc6onvz8eV9esSHNQMaGsBXM0Kb3+PjxOrUvp9biF4vt47NooXJFZG38ifwiPpRpqZpsXCAqulSZ5ybzNTS88jucfeDPuMpwLXGFmp+OlLXrhfSEPxG8oRbkQVxBOwePKDsOPbT/Kt9Oqd3yfw4ukljm+qo6NNP4vZrYBbVaMDfFYs12KCknWsVvxshqb4wkrA4A/mNlOjeKLsi5eVdsJIe/+qj1APEKxmLVN8f6dUGHpmw6SThbAr4VDS4h6HVgVz7ZcBVewngNulzS10YZ1+AWeJLJDetX4MLeslbYSIzMgabh5rbFlJD2eFl+EZwSPLzmnquqjjaMtxjPLy7S3BjelgdI+meblk4KKidIdwRxN+jHdXtL7ueWLAX+XtF4JWVfiQdb71m4Q5n0OzwLml7RHstptKWnjgjJXw7O/AJ6SNKbofHJyfoL/gK5akwWcLenKjreaQcYk4CuSHjez+/Hg6X+Y2d7ArpKaZWnWk7lqdk6dOb4qji0ja1Nc+RyI33QEnCGpcOV6M/snXpPrHPPisGtJGptcs3tLWr3BtvUsH3UpW56mKqzC0h1mtltuUU2JHCWpXgxaR3LG4TXpyrSomulYdZ0s8uepQ7KxoXXk5EMMaud7vEp2bzEvyltP1tP5ayOY+YRlLZjjMK+WXmvP8w3gSDPL1+VaGbe2lWFbYN3sk7y8dtvZePzNHng2V9O+eZmb9odkWtzUlpe9UUsaBgwrs00dPqWtifQYPMbvH8CdlCvMCUyvjbYxbWUyFjOzt2punqJUdGw1Wf+gXJujeqyBW9by3IgHgzdiHDOWpMnS2Y4YmNcQ/Dlt53sMcJGk5wpsO1NKd9QUi+TSWynN63mV7687FS+K3GWS4ncNcE3GItYZOZV0skj0pnER4kLUErPMbDPaXwd3UbI9Wy1pxbyLyfRSN6GozR5CWQvmRISXHqiVIdiY9q2FamUIyrr23sAbLueDh78K1BSQJSnW3WAcjbPhysQrVVLLCo/fOczMDsXdvD9I7sf1KBdfhJmtjrsJpyZZLXjrmuPMbJCk/5SQtS3+fWZro53TJJ6otu10K1GFdaPG4a7YfOeBLWkeF1Rlp4HpmNnXcAXy37hLvgV/UNnfzDaT1CyWbqaU7jCzefD6iD/D7ze9gE+Tlfqnkuo1n6/HLXiJlZvxc9zueixxjYOXARkMjEzJAcNxxa1ec/dGVNXJAuAgPI7uDvyB78bOZAmb2efxrGbD/09acCX8xXQdvFpC1mfxEjfb0laPbgEzuxe3ckbR3llIKGvBHIe8w8CmAGZ2KX6z7vBJPt1QvlIg+24IcLGZfRWPBeoFfAnYCdjPvIXN5fhTezPyN+1aXazjKN72qEZVtawOxq1DY/FehQficUzzd2JOZ+EWuR+nzMfaeb4Qj4crZKExr2V2Gn4DPAm/YWyEF5OdV1Kz1jq9Onifp4yL6Nd4IPp6+Lne1cyWx6+DhrFvRUrSmNm8uFWzTPma03AF9lc5WSfhMYgbNZnXTCndgVtktwS2wR8Gat/fULyES9GWYWvgBa2XSq8sZVqFIekveOzifMBWeIza/Wb2Cq4oXZMt69GAFYCt5J0sHgWWlHeymIof9x9LzGlNMxuIK5G/Bi4ys1vw35JbSii15+IZ8N+sfX9mtgjwJ/x/skz3iaHA54GBknd7SWENf8QV1LIPu0EXiJi1YK7HvKL5a0Wy3JKiti+e+j8FT/8/R9I/zWx9vMjquZ0Ieq7JXx+4UtIqndk+J+sMoFVS0fIImFkvYD55Xbr+eE2qdwokTOTlTMTjdpRbPgCPV5q/oJzngePyVrQU43OkpPp1L+rL+jrwUL68hpl9BthC0t9KyFoLt9DUekvWYt/qlV/oSMZGeKbfaqRadxmmSPpMCVkT8di553LLVwaekNSv/pYzFzN7Cxgs6Z7c8k2AqyTlFa9ZSoo5HYRnb+6FhyXMj1vKfi6pwxIcZlZTiv5tZmcB70o6LsWNPV30Gu9A9gC8NMaBuPvyejxesGGZkhTusaGkp3LL1wRGSlqoxBzex49vVG75l/F433ru32AmEZa1IHCKNpS+nw4KZ0p6BLe4dYVaqYoqKFXLKuOCuR6YKGkC7n7qDK/jMUr5/qsrAWXilZagfumJB4HCwfqJEbibOl92YFX8uOcrIiQpGvdI6mqdqbNxl94v8dpVu+IdJY6lfVulIozD4zTz8Wkb4O77wpi35BqKu3rnya8vWbqjN16mJM9btDV2LzKnhue6iEs8I6s3bnkfjDej74MXnd0av0bmxy3LN9K4Rl1XOll0NLel0/Y74A9+D+Nu2iWBm8xsWN56muNdPNM2z8K0DwUpwmS85FGeaZSMpwy6TihrQeDUNTHPpJinjuLMFgC+B9xRVE4TytayGoUrDueb2Z34TeJv6lzT9D/grpxf05ZAsSHurirTGugxXIk5Ord8d6Bp3Jt5sdpzaQvcf8PqF6G9q8ScrgM+MbPrgKvLWh0zrAbsLGlMcqN9LOk8M3sT/x7KBKj/Hi8dMoD253t/4MiS87oEj7scTDnFuh53Ayebt0z6AKbHQv0OV4yKki9N0gev/TcFV2gKK2u48tgXuBmvGfb3nJvxAzP7K67oNqLTnSzypEziHfHv7N/4w8OPJL2cGfMc3sKqkbJ2NXChmf2M9tfBOZS7nsCV1fPSd/d8msPK+ENGZx/igk4SyloQNKZozFNZ8nFmtbT4yylZsdwqqmUl6Ug8c3YNPBngcLwX6q14HE+Z+LdTgf54kd3ak/54/NhOKyHncLxt0ia01Ub7CrAWHm/UEEnnm9nTuIXnH/gN8d3MkFrgfL1uCx2xJLAZrszcamb/w9sOXVOytMRE2oL4x+DH9Hf8JlvYvQsg6Y9JCd0fd8/WypLkW34VYQCwRpnSGg04CFfKXrW2Yrar4HGR2xQVojrdNcy7klxAue8O4ADghmQ5zstcVNLb6Vpv1qKr050s6vAzXNHau0F5m9Fp7o04BrdG307b79UUvP5b0fjAGofjBcWfTS5R8FqSt1He8ht0kYhZC+Z6ysSsVbjPLwKvSJqWW960paS0AAAgAElEQVSCxx6NLiGrklpWdeQuBPwUL0XSvzPnx7wl0IK48vDZztQOS9aiH9O+Ntp5WatDQTnLAi+VrTfVRGYfvHXZNnjJi1eAq4BLmx2rmf0Zv6HuD/wf7q7+P7yR+OGSCrt5zfs1Xi3plc4cR07WQ8BvJdVrzVVWVn/8WtwCVwJr39+d+Wu/k/JXBh6QVLgXZ0oAWFLepzW7vGmsWTN3bJaSrtkh1OkTa2YLAkMkHVJQztdw615fXCmejJdKmUExLSBrxZQ8sSaZ7y4fhxrMGsKyFgQlMLON8QroK+MxLjsD4yQVyQDN8gL146eWx2PiygSEL4tXTZ/hh97MTiv6Q5+2WRSP49kej+v5D561V+r4zJutXwuMkPTLtOy/KWFgcEmlYh5guFLhWjM7BH/CL6Ws4ef6QPNCxPWKmA7scMs6pKzNzXH315bA23if0ZWBp83sV5LOaSDiADxLbwfcbbx3kjEVT2Ipw1F4x4gquBx3YV+KN09vF+tURgnBE3C2k3Qjbb0zq2QtCsRPmdkutLWX6wVcb2b5GK6l8VjLRtRtlF6Hht0P0pwMt4KBW8QeN7N8Bu7q+ANT0f/h64FNJT1Jpn5jJ3nAzLaU9CgztnsLZjGhrAVBQcxse7zu0IW4C24ePFPrj2a2sKTzm2y/N23xQ72AUekpP8vCFIvFyv7QDwGe6OoPvZndg9ekew6PbzmoC0/R5+NB71mX50BcKTmXgv0czez7eKmAX9F281kfOMHMfiDphhJzugi3XN2NuzCH44rV+hS/CWNm38XdqVvhisyfge+m5JPamP3w5vAdKmuSXiOVmEnbDMKTHd4vUw8rcRVwlHmpjhdLlHqox+G4i/b7ddY1VUJyVFLM1rycSD1X/1oUCxu4Hn8Q6oVnfz6Ex5bVqLnDr28kpJ47NjfPvpKKxokujV+L2TnmmYCXuinK03isXRXK1Ru0/cYEs5lQ1oI5muRufDnv+sq5G6cwY6HbegzBW01dlTLAkHSamb2OB843VNaAy/Cbe288iPs02hfQrd0wilTYnxk/9A/hyRRle6bW46vA2so0tZf0jpkdhScyFOU4vHjq9BY7knYys91xZaiMsrYFbtW7K1nXzpD0qJmdhgf7F+UyPJZnJ9ydV69MyyiaKBGplEg9FkkuqGZ1/7JsgVtYd0+y260s48JuppCUpKpitvfkPtdc/UdIunvG4e1JSTLHw/QOBsMbKVXJfXtIo/mZt9+6AG+jVhv3nJk9AOyjJkVjJY0glWxJcafrS3q72bE04V080eQ46p/vTett1AGPATeY2SMdyCrVazToGqGsBXM6Td2N8vZHRVxgKwP1Mv/+RYFyGyno+HKY/uP8gFLB2LJU9UOfU2bPzyyrt88y8WZv44Vdn88tH0C5DMMv4GU68txPc+U4T1/alPKn8Sy+R/EbbhnFaIkC1pNnad566p4Oln+Mu+MaNezOs3uJsU0x7527CvXdxSeXEFVJMVtJ0y2fKY6rRZ0s2qsGvTUzzI8/nDWa3wW45Smb2b01/oA0FI9hLDqnpgpywdjax9OrKv6UeV9lglVQklDWgjmOKt2NOZ4Gvk2bklCz1u2W1jWb1zG0xZZ9A/hGB2UkSrXP6aIlZByuzL5JWwusWm/KGp3pVXk2XkJgIJ7FBu6yOohyfUZH4/0uD8wt/zFQ1gL4DJ4McAneDP6r+A13IVyRK0RBN9e8+HfcSE67QrjJ2rsi7jot1aReqY9jFZjZj9Mc5qHteiC9/xee4Vt0Xvms567M60DcRbtk+vwWnmhStrtGVXwLL0A7PXtT0uPJBT5yJu2zocKUVWq7iqQ9mo8KZhWhrAVzIlW6G7McjBem3BS/GR+VstHWw5+om7EJ/sQ9kRlLd2RpanEws7G4Ne2dDkp3TEdSIwvN8rRZHdfEK7h3GUmnm9kEvI7VL/HYvufwOLg/Ndy4PQcDd5jZlrhbpjbPRfCg/jIcC1yXlKIr8CSAm5K820rKqpzkTn3WzA7G+3wWsQABYGbT6Pga+AS31F0LHF2grMSRuIv5JNwyvQEeH3Y5Xjy2MNZx39qaG/N14Lasu7wDOUfjWbNH075t1bFm9omkk8rMqyIm4pbffKmNxSjZNL0EDTOZO4jtq203/TqQ1PR6t47rSmZl/VW5bgnBzCGUtWCOo0p3Y07uyFRG4mdp0SJ4nNcuRVyEWStDBRaH42gLkD62s0LUvlflzXjmXplaYY1kX4BbruqS3FlnNop9kfSIec/VnfDaY5/idbuubBYTVEfWjcnS11vSy6nMwY/w1kJDy8iaySyOZ7uWYV/cbXcsfk32wh8ijsMfWP6d1veieTP2ZYDLJH1sZqNx69F15oVbL8F7jRZlAJ6o8Aoex9cLWBuPr3sIP86hZra5GhcX/gleMy5bTuRx80bsQ3HFclbzR+ASMzuS9tbjEyiXhFEl9+HJOH+m/XXwfdylOQm4xswOknRpE1kfAfvh9Q1rsr4EfA2P2fwCcISZfU/SzTPhWIIMoawFczSS7jWz/zPvuTkPOTdCWReKpDdoH6PSKbpqccjF3XRYugO/QRelksy9EsyHu5AbBiqnelhnd7S+TJ08SWMz75+gvCu1MjqwXCyAF9wtW8j2MGDPnMXkSTN7Ge9VOyQpNn+hubL2Jm4dGodbjdZJ83mV8q3QWoGL8cScqTC93dNZwPyS9kjKzml4JnJHLEj9JCCluc4OjsZ/T07HH9zAYzVnl/IInu18kKRzswvNbCT+UPl1M/sHbjltpqytBPxGUrvfkPR9bShpqxRycgL+oBfMREJZC+ZoUqbfgfhNOR/YXjjAOclaCL/RrYXHOOUVvzKZVl2yOMyM0h1Ul7k3O6gby9PMRZylibt4ZpCfcyvwDv59XVFS1hL4tZTnDdoUrNdxpacZ1wKXm9leuHv4CvN2WFszY+/R/2/vzMPkKqt1/2sSL5NwZHDAAZHBl6DIIEJQDFGJgogYBicgDEoQFFQgCSiYoHJQwSBDUJmJIBcUuTIdAZXpMgmGICAsmQIaJEgAB8IQSJ8/1lfp6t3VVXtX7e6qrqzf8+RJ1+6qr76urq699hretxE7A5tXT8ya2RJJp+DZqH1x5f5vNljnFuBwSQdYEtNN5ewptK4n1hTpZzoSODLpEy7OZnvzTJWWzOb06clVcz192eM7yeeruy0De0XBA/eK/ds1dFZWumuJYC3odvYD9jazQg3bgzAbLwNcTP8euGZoNeMwFNIdpUzutYnBArIZw7mJIpTcwH0tMEvSpEppW67IfxJu1zUK/1vIY800DXgOWDOVjs/C9fEW0iALWoMngXEMzIptk9YDHxho9Pd0KF7im5ACR/C/xRXwoZ+hIPf0Y51J7DxTpWVyN3CwpK9m5IoOom+g6n3UDuyzPIzrCWanmicClbaPdzJw0j4YAiJYC7qdVyjvyns7YLyZ3VHCWi1lHIZCo6nMyb1OIadMw1BR92RfpxQ+gByZmS/iIr+PSlqYnns13CNyMvBxvK+toRhx6vn8dtXto4Cj8u41w3TgLEnb4DZIlb6nzwJfTv2Is2ngkGFm90vaKD1uDC4jchbe4N5wErsJFlGn37KNNAogv4L7y+6Y+g0rGftVgZ3kDizn471ojTgc11n7GP1/d2OB3SRtiv/einj9Bk0SwVrQ7cwCjpG0vzXhj5fh7/QZb7dKWRmHutIdktYys0YWOtX33w4/uY8BluBK6LMaNH+PCOpMygGFy9iNeA74XIP7bIA7KSzES1Mv4SX29fFSeGWisGFW08yewbNOG+DTra8AfzazBwEk/RbPxm7daOONgsiCsjIXSHoMDxS/lPZ1H/AhM7st9ZKeQh2nh7SnD+AZ7T3x5vk5eFbtaEl7WEGzekl74DIy6+Olw0OAJytTpeYm7UUtv5omTXdvkX6P1cffDMw19z59ioEZ736Yizyvjwe1G+Ov929w39jn5TZwYy2H8LWZXZMC5C/S9566Ga9UPJ6EpfcztxILhpgI1oJuZ1t8xH93SQsY6HNYt08pIxB7Ku6ZOAV4hEzgVlA0tpSMQ9qjcO2rWp6XbyDn33nqUToNz+j9NK21BXBdOiEWkm3oQK7P3B6NC8/uCHw37yKpvPhdvJxUa2hlXTN7Cc901eMlXE/tS9VyGpKOB1Y3sy/k3VPVcz9Ijb4yM3shDWJcR2O9vGyGdTQu8bIaHigV3dP/x0WMa33vDkkPAb+lynqrBj/CX8/b8YzPC3h/5+fwQDZ3sCbpQLzn6r+BH6TDdwInSVq+TK2yBvvYDc94AqyDl7FfyNxtHTxIIpU1FzRa18z+BZw+yPfmSXqjpFdzDuQ8yuDZ/fskLZD0SBv6PZc5IlgLup1z079mmUdfNqZyUr6WFkVjC2QcZtVZpsIZ6bmPx09qU/AT2ZeBIif8o/HAod+UmKQb8b6VoQjWhk0VfbCTsNy6alfyi/X+DFgT/90UcWPI8hk8m5LV5DoD15QrHKzloOHrPVg5XNKJ5BzWKEhDAWF8WGZXM1skaWe8/Pmy3M+2qJPFIcD+ZnalpOMAzOx8Sc/gFynDEqwBN+DBWuV30kP/308v/plwxBA8d1l/d6Pwz5pgiIlgLehqSuhZKuQOkIYE3ppTd61uxgHPuOXhfcDW5urpk4D7zWyWpL/gJ/y8r8HqeOYiy43kM8suyr/xaboyaOXkcwOeUczLlni/YVEHjCzzge1x+YlqdsMzt0NBK8HWyXj58dCS9lKEBcBGkl6LS4lU9rAdfc3ueXk77maR5WH6JDiGnCRJsx8s9Ss9oYRWjbwMRdAdDCERrAVdTat9ShnR2Dy8Hld9r5tlk/QaYBKDl9KKTN0txnukoE8X6/d4BrCItdMs4ARJe5n7pSJpJbwMUiSYQdLrcAmKwX6+DydduLrWRWX18qTH1JIrWAXPRM5r9PgqHqQcba8jgYslfQL3c+zBX6/NyOeIMdzsSEbOZRiZiQuxLgHuSPqJ38DbCYpO1d6G/+3NSLd7JfXg5dWhkAHJk808RtIqksZS+++liHdt0IVEsBZ0O9dnbjfVp1SQPFmes/DS229orZQGrkE1RdLheO/N5yTNxPvNipxct8GzRn9NfUSL8QbsVYDHJe1euWOOHpWf4YHHBRT8+Yaql4f+3qfV/JVikhTfw3sXfwg8xMA+yFwnVjO7VNLmuAn7RvgE4vXAZ5L4clsYRJtuFTzrdPjw7wjM7ORUjl8Hn3AFvyC5Mk+zfIZDgKvkFmYr4BciAlbCM51lkmuqNA08/DTtIUtRX96gC4lgLehqSuxTKkKeEsMuwKfM7NoSnu9Q4DK8dPYTXMjyGVzjqYi+05npXyPy/HzbAeOalDkZql6ebEm74haxIKNJ1YiKYG2tbGPR3sV7qCNanMRW/zDMDdwzMrcrr9OdZvbQMO6jH2Y2F89AVm43NaFsZvemAZ7P41PPo4FfA+eb2X/qPjhDiVOlx+G9it9KjwmCfkSwFiyrFO1TKpvn8J6lpsiU9P6DB0cr4tmP3YDxeJYtt2xHnv6+SvBAY+/D+XjJqjA1enmOtyorrTSx91IT6z6Wys8T6JMmuRsvo+YO1sxsuaLP3QLtaODeh9qvx2QfPO6jZLmT4eTDwHwzOxtA0o/wzHJDg/MKJU+VrgGcFIFaMBgRrAVdTYl9SmXzXfxD/WDgIStuND+PxgFG4SnVHOQNHqYAP06aXbVKhXmbwk8BzpV0b5W+10OSbgYOyNr71CNJnFyF95v9Bf9Z1gfmSdrBzPKoulfWWhHX/BqT1nkAuCjbWzdcSFo5R3P6K9T218xyLd6neBVeYn8J76PbCx9WeaKFrQ7GsE0Fp7+5Y4GDqw6/gvcPHmZmZ+Rcqsyp0svxTP9wCcyW+XoP2+9uWSaCtaDbmUc5fUplMw0XKb0PoEbGolGAVWhKtQ1ckv6/qupY5fdQJID8Me57WS3UuhMuUXIybgSfl9PxrOD+lXKX3O/1LPzkumOeRSS9G8/AvIpnUkbhZe1jJI0vYUq0GZ6Se7peCFxlZi9n75CGRsbkWGsCcKSZ9fN8lJuB729mB+TdlKRjcEHWB+rcLY+AcJkcBnzezJaaj5vZ4akn7kS8HJmHMqdK5wPHSvo0PsCSvbjJ/VkltxbbHreCOgfvx3ug6sIm10BOWut1wItm9qKk9+DWXnPMrGJ1t5AcQstB60SwFnQ7ZfUplc0+rTy4iSnV4aasYPJjuOL60pN9kij5MnBTwbW2wCU3lvYlmdk/JR1NfpkUcL/Na/HA5RUASaPxfr8fAR8tuK8yGIe7IfwQz0T+GhdUvsaqLM1ysiWu/ZflDrwnsgibA9MkWdrP/01Cq0vJKSBcJmvg2d4shruG5KXMqdLV8UC7QlPZKklvwwcw1khr/hqYCrxf0kfN7J68AzlJz+7nwM6pHeEm3FN0uqQjzOzU9P6vJfcTlEwEa0FXY32m1pU+pUrJ6rf02fmUSSUYbLSvG9K+Nqjal7UpK1M69V73GiKw9VgEvC09tprXU/z3NwcPpLK6ZltQ1bieg62Bg6pL12b2iqTv4Zm2YcfM/gj8ETgiCSrvivdRzZb0K+DnlfdcDv4IHCnpS2b2IoCkVYDvUDBANrOdJK2Km3/vjp/o78YDk4vNbChKqo24Gc+C7lvphZS0Al76vaXAOqVNlZpZUfmRwTgV1248kD45n8/i2eOTGehOUY9j8YGH36b39l/N7N1JaqahRVhQLhGsBV2NpLfiV5fCT9KjcE/GxyRNMLNCTf6StsfLAE9J2g8/Kc4BvmtmL5nZU3ijf6N1XoeXKHYGnk37WkXSDcDEIr1YnUiJr/u5wNlJU2tOOrYJHjg0GnLIci3wfUnj8RP2Ytzk+vPABaryxLT6/pd/x3vdskHf+rQuw1IGD+F7E7AebmO2g6RFuJdjo4DkANwM/ElJD+JZnnfiAfMuRTdjbn90HnBeKjsfjjfln5BKq6eb2YX11iiZr+DZp78n4Wjw392T5DC6r9DqVGl6v52QXBnK8mMdB2xlZq9WWivMbLGk79D395OX9XA/VvDXpWLpdS9uYxcMIxGsBd3OLDzlv52ZPQsgaQ3gfLyctVvehVK5bCqwnaQxeA/UGfgJbHXc3ikvJwNvBcaYmaX1N8KDk5kMjdXQcFLW6340HizMpK8P6Gn89ftewT19CC/ZrE5/0dnb8BPTeul2I+P0n+A6a0fRV+4amx6Tt98p71AA5CiJpde2kr0ajwdsPwcON7OHU3nuJPzk+9Z6a5nZ/WkY42N4wLcIN4W/LsdeB9vf1mlvu+Ieo5fgpc+1gOPSgMekZtcvyN9xXbuP4UHoYrxP7OomSsatTJV+CH8fL6J+xqvR+7GaRXiPZ3aQRBS/kHgMGC9pfnp8xbB9jxrrB0NMBGtBt/MRvOfp2coBM1soaRrFe54m4/6Et0s6E7jBzA6UtAX+4VwkWPskHsgszc6Y2Z8lfQXPanRysJann6aU1z2dPI/Ey3JrAoubzTraIJ6XTXACsDLuvrB6OrYADyiLTPPdJ2mimd1V5z55G7ifxPuJLgKmZoVizaxX0m9wj82GpD6yyxresQGSTsKDyDfg7+spwGWV8mq6z7/xfr/hCtbuw7PXLf18rU6VVr8fS3xv/gT4qaQppIyopG3xTGbuC4nEdDx7PRq4wszulHQ8XmKdWNJ+g5xEsBZ0O8/Qd0KtZjVy9JZlWB14IGUpPkFfZudfFP9bepHaOmRLaLNauaQ3Astnjye5jbzBQ9Ovu9zf9CIzeyl9nf1+9Z4KlUIlbYaX4Zb2CQKzCvRzVRwTZgAzJL0Bn5Zrpvz5Km5iXu+58jZwbwvcZmb93lNpMnATM5tjZlfRfzp3OBiDn/R/VSfIvgP41PBtqfHrnpOypkqB0t6b35H0HD5FvRL++34Kv5AoJABuZhdJ+j3wFnNBYvCg+gQzy+MYEpRIBGtBt3MhcIakg+hfsjqV4hNoc/HMwEK8wf1SuUflccCtBde6DDhN0h5m9jAsHTY4Fbiy4FqlILd5+gkeUFWzVG6jQPDQyut+DP4avER9rapeCvStSZqYnvsSvF9wFB54XitpdzP7dZ3HDkUAeWV67itwiZl+1mAF+pTAs5VvAv6ROf4OvOG8lo3RcPA34JeWEXuVtBpwhpntlt7/Dw/jnsp63cuaKm3pvTngyc1OAU6RtDIwutlMtPo0Kp+p+voFYHlJa1t+rcSgBCJYC7qdb+E9HFfTV757Fb/qnVJwrQPx4GAdXIfqsdSj8nbg0wXXmoobUz8oqVIqXA0vFR086KOGlhPxE8Yp+IdyKzT9uptZtezH3rjdUhkG4t8BppnZiVXHfiTp63hQWO+EOBQB5Mb45OVaDNS9atinJOmLwDfSzR7gTknZnqvVgGGdME79aRukm3sDcyRlM48b0h6JE2jxda+irKlSaO292Q9J2+EtG2OAJZL+hGfoitpzzaO+8Hb4lQ4jEawFXU3qvdlH0tfwZuIXgYdzNnZn1/oTPj1YzTTLaX2kgW4Kk4D/AnbAg6Or0/5ei5cRh5vX4pY3LTcPl/i6/wpvvr6n1T0B6+JK8Vkux3t6BqU6gMwEk/2Q9Pq8mymhT+k8vKS8HHA23i9XnUXpBZ7HDc+Hk0V4mbji6ToVD9Sz+5o2zPsCSu0PK2WqNNH0e7MaSV/AJUQuxIWeR+HSNNelLP6vCuwp+z4fjQ/hHEMxz+GgBCJYC7oeSZvgV/KVPqxNq8bai/Y89btqBf4kKe9V6zxqX6lWMk/NKPyXySzgMEkHWw0F/EZIGgfckjTHxmW+vQLw3qrX/cacy96Hl0/LCNbuxwPjUzLHP04B67GUvXqTuYdp9fG34/t9bYG11sUzthuk/3fA9fZubvTYpFc3O63zKHCzFbctK5003LAugKTrgF2qB03aTa0ydjUFPhPKnCot5b2JT09/yczOqT6Y+uiOwy9+cmG1hbcfTpWAC/AqQDBMRLAWdDVJzHEq3mSbLe0V7Xlq9aq10y2ifolnYSZJWkBmAMLM1m3w+OvxXp2n0teDUSQYfQb4idy2aB4D+4uKGIlPBy6RtBV9fXdb4zIie9Z7oKS9gIpwaQ/er5gNaN+Mn8BzkQLaq/BJ4u1xfb4N8Z/3s43eT9U6XfiAwbbK2JZVKNj/VholZrHKJFvGHo1Pq1b6MfN+JpQyVZqo9d4ci7839yqwzurU7im9ER8yKINe4C0lrRXkJIK1oNs5APhC9kqzSVq6ah3kSrWTOB8XvPw5TfSsmdlytb5ukbkUcxcYFDO7Qi5qfDBup7QCfmLbxswa2QNdigfbPbiO2a1AtfBppbR3aYEt/QA4wsxOTfIVmNlUSU/gZaZGwf9Q6HS1TMo8rmUuHL2EOn1P1tgDt3RqlbElvRa/ACuSwS1rqrTy3twBl/85EL8oMeCDOd6b1czCxYb3MveCRdJKeB/daUX2NIhQ7yp4f+41RdYKWieCtaDb+SfFfB/rMRxXre3kHcAnzeyRVheqUQatULHj+nvOabJHSVOYmfVXpqAWnaTlcBHTD+DTvOAn27tp4OVorkj/7bTOPNznstKbR5PTcRtTW0rjMjz4r8sQ6XSVwYfp67nspH0Nipn9R9IMfGggr9hymdO8mNnvgd8ngeMlTZaOt8G9Xf8q6SG8NLs+HmQ9Lmn3qudrlCnP/u4qf7uz6Y7PuxFFBGtBt3MYMCtdJT7GwNJekRNsaVetHcrlwHa4M0OrnIUHf8vhdlo9wOvwD/xeoEfSH/B+pn6lwyR+W5GaOAe4V9LTmfU3wUVpTy6wp5m4gv403MNzFPA+fKJvBTOrN+VZzQ24VMZ19DXJ3ynpYWB3M/tbznXmpefPBsc7kqNPqVHvVRW9ZvaznPdtmYwu2N7AVweT7sBfy05hE4r1ipY1VVq5kDgG2J90IZEyrKea2fcL7OnM9K8M9gb+Nph2H/53HQwTEawF3c6KuDfidfQvxzTTyF/mVWsnMg84KQUBj+A9PEsxs/0KrHUuLhy8d2W6NDXTn41njmbjwp0n4zZE1YzHbZEqv69sZrQykHF+gf2AT99OzAQTd6dM2QXUl+So5sf4a1XtVjAG16ibRf5JwKOAc+UOGKPxXsF34MbbefqU8u63Fxi2YK3TpTvS0EO2NLsKHoDkzhiVnM2sXEgcQWsXEstRX4C4CI/Smdp9yyQRrAXdzg/wTNHptK4dVuZVayfyRlJ5L5HHVmowvobbaS2VATGzRyR9Ffitmc1M2c4BelRm9ktJ6+AnnkfwALn6hNELPF/JbhZgEbXdE56lvp5Ulm2ATc3sqao9L5T0TfxEmwszu1TSI3j29148yDNgnJk1FB6uJyHSZjpauoOBwy+V8t4RZva7vIuUOFUK5V1IfB0X274GH4S6rKIBl4dO1e4LIlgLup8V8FJCy31Y+Amo1kl9aR8W8Asz+3EJzzXsmNm+je9ViDVrHFuD/p87NYOkqvJ0v0GFJDq6Mc0ZSU8Bzpb7Jt6CZ0Y3xQ3OT6zWwWtQHn8a2IyBqvsbUsAsu8oVYVLm+MqSDjGzIiXeisbbO+nLFvfgcjWbFSyltUSnS3dUZ6kkrYo7czSzv7KmSqGkCwkze4+kMXi2+ijgTElX4hdhV+aQ5OlU7b5lnp7e3iIXlEEwspD0DTxtf3CrKviSDsNH7E/FpwF7cOmOQ/APtifwjNLJZvaDVp6rHQwy/bWUIg3TSTJlT7yf7078tXovrtR+CfBdvB/tFTPbpc46Y9L9DsWv5m8FhJ8wPmlm1xXYU3XvTeWDrydzrAfv8Rq0PC7pUHwyeCYwJx3eBM9qnFAvMMr04z2Kl7pq9eNdbGYr1v2B+q+7P/6+fE3Vz1H5mf5gZnn8XJcZUoZ3Kn22UP8ATmtV4qR6qtTM8g4qIOlzuOtHrQuJi/AsGVCsz1bShnjW7qtpzUtxm6+GDgtyA/iO0O4LIrMWdD8TcC2tinZYtg+rSG/ZJGCymVWXCi9Ldi7fNLPNJHEWNdMAABNsSURBVM3FG6dHXLDGwOmv0XiguxquwVaEI4F/A8fi+mPgwewpuKH0dvjv4ssN1jkNL4X+BZ/+fB3ezL0fftW/eYE9lVI2TCXc53Fx5Gn0iaF+3cwa9dGNp3Y/XqWHstl+vG/gSvffw4PArfA+rNkUEEItG7k5+cl4UPqa7PfbId0h6WhcvuVoPDAaBbwfmCHp5SJBVpYmp0rBS53g/ZzZC4lN8d9t7j5buWfxbngf3NZ4pu8iPDi9XNLpZnZkg2VuBHaW9C5qZ2t3yPFzBSURwVrQ7Zyb/tWiqEbS+tTW/LoXL4GBBxVvLLhuRzBYw7SkEynW04WZ9eKB2rFJiuCVTNPz1elfI7YC3mVmT0v6FN48vUDSz/GTbZE9laZzZ2Y/xTMoRR83VP14bwHOMzeanwOMNbNfyO2+zgaOL7rXkjgbL6PtToES8RAzGdderLZ3mitpPh5YNh2sJYpOlQK8B7+4aYn0+96NPtePC4E9zeyvVfd5EM/CNgrWTsEvkO7C36e34HZTb8KHbIJhJIK1oNu5Gp+wqnV1OAbPguXlVnw6az9LHpdJ72s6fTpdH8ezLN3EyXi579AiD8paKUnalZxWSlU8B7xJ0it4hqDik7gZsKDIfsqi1XLxYP14med4jbmdVF6ewiUf5gEP4K/PL4D5tFdtfkNgYzN7qI17yLIqtXsejT79vYaUNVWauAIfMLir4OOyHIQHaF80swcGuc8cvHWjEZ8B9jCzX0l6AP9bNvzitxQx4CA/EawF3c5Z+NXgr4DD8dLZunh5oFDwgWsgXQE8ITdu7sEDkb8Cu0j6KPAjBkpRjHR2JCP42YhWrZSqOBcvDb2El/eukfQlvJRaKLNWIqWUiyW9Ec9uDHYhsVqBPV0MzE6WaL8Bfibpj8BOtPfiYS7+s3RSsHYLcLikAyoaYkk7bAoNxJEzXJ+53dRUaaIsN4QLgOOzE6BpkGK6mR1mZveQz6lhVfqmm+8BtjSz+yQdR76seFAiEawF3c62wAQzu1XSBOAKM7tZ0jTcODn3xJ2ZPSrpPcBH8InEV3B/wN+ZWa/c4PhtljH4HinIzcBrZQrWwAPdIrRqpUR6zDck3QG8HbjQzF6V9DjwWTO7ouCeSqHEcvHZDLyQWA/YheIXEtPwLOSaZnaZpLNw3beFeH9fu5iNTySegwds/aYRC8pblMWheD/WhBTQgg+/rICbsueixKlSaMENQZLoa734Fl7Sze7j3bjF2mEF9vQInqF9HP+c2xIf9ukB/qvAOkEJRLAWdDs9eCkIfJpwc7z592L8SroQZvYq7os3wBtvpAZpVczI3K5kCu5soozVkpVSNWZ2aeZ2rXU7gaLl4jIvJBZTpZhvZkfh0g3tZiouS/GZGt/rpZi8RSmY2f2SNsLFh8fgmcyz8H7I+4qslZ0qldTsVGkrbghvBqozebX8aZ/Hs/5F+CHwc0n74cMJf0ztCO/HP0ODYSSCtaDbmYOrwR+Ll2Qm4I2zFVPuoI/L8ECjMrlXeX0mS8LMPlxgrXk0aaWUhGLfl4Rma2X7ltJhThFFy8WlXUiUKbtSJp0o3CvpA/hrvCdetp6DZ9WOlrSHmf0i5zqlTZW24oaQ5GuWS3t6FP/bycrBNLPumand4z8pwJ0IfBGfYJ7e6vpBMSJYC7qdI4ArJC3Cr+KnSLoHWJvi8gjdzmw8wLqA1if3vgmc16SV0jHAf9LXM+rcry0ikXXKxatTrFxc5oVEmbIrpdIpYr1V/AjPFN2O/75ewMvsn8MzWLmCNUqeKs0O5ODZ1UIDOXmC49Qr+UQj2ZR0AXBCpf/NzK4Grq70v1GspBq0SARrQVeTykpvB1ZMmZotgIl4L8/F7d1dx7EdbnWU9eJshg8DH8RPhkWtlPYB9vZWnIa0o+dpRuZ2s+XiacCVZVxIlCm7UiaNxHqBdgRr7wZ2NbNFknbGy58vS7qeYpIUpUyVQqkDOXmpeTGQ6X+bjlteldH/FrRIBGtB12Nm/yJliszsCdxsOxjIfGBJw3vlY09gZtZKKSfXV329JnAA3odzBx4UbYb3QJ3a4h6bZSI+PDGYNEJevo9LPNw+hBcSTcmulEgnivUuADZKbgOb0ffabIc30+elrKlSKGkgpwCDBfBD1f8WtEgEa0EQVJgC/DiVP2pN7hU5kc3EDaVPBB5j4HTboGtlpux+B3zVMn6rkm7Ag7h28AEyThhNMhsvfR4iN8u+Bs+sXFs5+ZdAYdmVkulEsd6ZwP/DL0zuMLMb5LZ004Ei/rilTJUmShvIaYUa/W9bAs+kKew3A9sAd5uZDdeeAieCtSAIKlyS/r+K/lfeuW1uqqg0tG9fdWyp92aBtcbi/TtZbqN9GdLTgIsk/YTageiNeRYxszOAMyT14Bmej+DBwrmS7jKzrfJuqGTZlTLpOLFeMztZ0o3AOvTphf0eNzq/u8A6pU2V0sJAzhCyJ95LuWcSxb0TL8+uXGQQIyiHCNaCIKhQ5uReWWvNAY6UdKCZvQggaRU8GLy1pOcoSkWMt5bdVKGgNpXNNsczFmPxDMuLuGZaEWbU2Eezsitl0pFivWY2lyrrODO7regaZU2VJo7Cg/RmBnKGihPpP4jxIh7gFh3ECEoggrUgCIDSvTPLWmsyLhj6ZPI07MEnCx/Hsw7DjpkNahNVhNTQvgXwLJ4pvAnv77qriTLoPtTuQ5qcHdQoKMHSKp0q1lsGZU2VYmaXJsmawyg+kDNUbAzsVsIgRlACEawFQdCxpFLThnhv15h0+F7gt2ZWRt9YYdJJdQszeyZz/M3AXDN7Q86lFuN9U08DT+ClwflN9qtdi8ulXIU3vr+Elxz3As5L6w87HSzWWwZlTZUiaRJwUXYgR9LKkg4xs9wCyTnJIw1T1iBGUAIRrAVB0NGY2ct4du3Kdu1B0m7Ax9PNdYBZkl7I3G0dCgwemNkESaPxpvRxwCR8KOOfwE1mVqTZfQJwZPakLukmYH8za8swRqeK9ZZES8GMpDWBldLNc4B7JWXFbDfBp4ZzBWs5LySeYqBLQi3KGsQISiCCtSAIgsbcgAdrlYxED/2zE724f+IRRRZN2cHbk1zDIrwvaCdcp64IW+LaV1nuwMuO7aJjxXpLoNVgZjze81YpX1f0DStDOJX3V13NvaIXEmbWiweadSlrECMoh57e3rbpJQZBEIw4JE0Hjq8ou7ewzkH4CXscsDIuA3ENcI2Z3V9wrRvxScIvZQYxzgFWMbOiUhJDSkWs18zapf9WCpI2JQUzZvaCpLHAC3mDGUlr41IZj+ABd7W/cC/wvJktbLDG6/HsWw+wNx4AVgdrvbg22s/MrKj+W9AhRLAWBEFQEEnbA3PM7KlkdL0rPg34XTN7Kecac/GMxTV42fPlBg+pt9YY4H+A1+FTlpVBjAeAXczsb82uPRSkScc5ZrZau/fS6Uh6Ter9y3Pf6bhF1PNDvK1gmIlgLQiCoADJwHsq3pu0Aq74fgaeIbvezL7cpn0tj4uxCi+p/jmJnHYckr4CfNPM8vROdT3Jr/NI4F0M9FAdUySoTRnVd+EWX/0GCfJqAAadR/SsBUEQFGMyPgV4u6QzgRvM7MCkkfUboC3BWsroXdaO5x6MDhbr7TTOBtbDbaUOB36Ybu9CAaswSXvg+n8r1fh2UWHroIOIYC0IgqAYqwMPJOeBT+C+l+D+s/GZ2p8ZmdudItbbaWwLTDCzWyVNAK4ws5slTQN2IOc0KG5NdQbwLTP79xDtNWgD8cESBEFQjLm4j+pC3Erp0iSNcBztc1XoVPahM8V6O40eXGcP4M+4q8XN+LDAlALrrAGcFIFa91GKEncQBMEyxIHAB4GvAUckt4apuHp9W0qgHcy1wFZ4YHs5LtfxMPB+fBDihqp/yzJz6LOVmovr5oHLnOQRsK1wOT7sEnQZMWAQBEHQIpKWzzsFuiwh6Trg0hpivZNwsd4PtmdnnYWk9+Oiz98GZgP34AHu2sD5eYdWJP0Qv2C4Gw+G+00Ym9lIt/haZokyaBAEQUEkrY/7ei6duKuU9cxsdvt21nF0qlhvp/F9XGT3djNbmIZVJuIB28UF1lkduLDqdpGsXNDBRGYtCIKgAJKm4CfXZ4Bsb1Cvma07/LvqTEaaWG+7kLQ/Xvr8EPAqrr33G1xst64obrBsEMFaEARBASQtwB0MTmj3XjqdkSbW227ShPFmwEeAj+JToneZ2VZ1HvMtXAh3UZd7sS7TRBk0CIKgGCvgelhBA8zsfnl9eESI9bYTSaPwKdBtgLHAxrhX7HMNHvohXNpjEQO9WKvpxXvighFIZNaCIAgKIOk0/MQ4JZliB0FLSLoe74F8FrgNl+24Cc+qLWnj1oIOITJrQRAExVgV+ALwuaTQn524W5b1woLmWAwsAZ4GnsA11+Y3E6hJ2gx3QRiDOxYYMMvMlnV5lBFNZNaCIAgKkMyyB8XMjhmuvQTdg6TRwHtxj9lxeCn0n8BNZrZvzjUmAhcBlwC34MHa1vhk6e5m9ush2HowDESwFgRB0CSSVgVGmdmz7d5L0B1I2gjvPRsP7AQsMLO353zsvcBZZnZi5vjXgb3NbNOStxsME1EGDYIgKIikr+KuBW9Kt/8BnBbTdkEzSDoID87GASsDN+LyHd8ys/sLLLUu7mKQ5XLgv1vcZtBGIlgLgiAogKSjgYOBo+krNb0fmCHpZTP7Xr3HB0ENJgNXAz/Fy54vN7j/YNyPG7+fkjn+cWBe07sL2k4Ea0EQBMWYDHzBzKozGHMlzcclFCJYCwpRYnlyOnCJpK2A29OxscBu9HmPBiOQMHIPgiAoxqrAX2ocN+D1w7yXIFiKmV2BZ9ZWBA4E9sXP8x80syK2VUGHEQMGQRAEBZD0P8DfgAMq0gpJ0PR0YD0zG9/G7QUBAJLWAJbE8Et3EMFaEARBAZKF0o3A88Af0+H3AssD25vZ3e3aW7BsI2k54Bhgf/qyvE8Ap5rZ99u2saBlogwaBEFQgDSd9zVgJrAAeAxYC5gcgVrQZmYC+wBHAJvg9lXHAIc00gcMOpsYMAiCICiApIOBY4GDzeygdGwJcIGkw8zsjLZuMFiWmQRMzLgV3C1pHnABHrgFI5DIrAVBEBTjMODzZnZe5YCZHQ7siWc0gqBdLCJjf5Z4FjdyD0YokVkLgiAoxhrAQzWOG0kkNwjaxBTgbElTcA3AxcCmwEnAiZLWrtzRzB5vzxaDZogBgyAIggKkadB/Afua2aJ0bAV8GnQtM5vQzv0Fyy6pHF+hcnLvyRzrAXrNbNSwbSxomcisBUEQFOMruBXQ3yVV9NbWB54Edm7broIA3gP8u92bCMonMmtBEAQFkbQ88DHgnXip6UHgajN7ta0bC5Zp0iDBRDO7q81bCUomMmtBEAQFMbOXgMvavY8gyPAq8H/avYmgfCJYC4IgCILu4ErgWklX4MbtL1Z/08y+3Y5NBa0TwVoQBEEQdAcb464aa6V/1fQCEayNUKJnLQiCIAiCoIOJzFoQBEEQdAmS1gUOBDZI/+8AmJnd3NaNBS0RDgZBEARB0AVIGgf8CXgHsD2wIrAhcJ2kXdq5t6A1IlgLgiAIgu7gB8ARZrYbLimDmU0FphL9aiOaCNaCIAiCoDvYGLiqxvHLgPWGeS9BiUSwFgRBEATdwTzgfTWO75i+F4xQYsAgCIIgCLqDo4BzJW2Bn98nSXoH8Flgr7buLGiJkO4IgiAIgi5B0ibAYcAYPGAz4EQzu72tGwtaIoK1IAiCIOgCJE0CLkp2aNXHVwa+YGYnt2dnQatEsBYEQRAEIxRJawIrpZuP4j1rT2futglwsZmtOJx7C8ojetaCIAiCYOQyHrgYt5MCuCP935OO9aTb5w/vtoIyicxaEARBEIxgJK2Nqzs8AmwJ/KPq273A82a2sB17C8ohgrUgCIIg6HIkvcbMFrd7H0FzRBk0CIIgCLoASW8EjgTeBYxKh3uA5fHp0NXatLWgRUIUNwiCIAi6g7NxT9A7gG2A2/GS6JbA9DbuK2iRCNaCIAiCoDvYFtjXzL4B3A1cYWafBr4J7NDWnQUtEcFaEARBEHQHPcD89PWfgc3T1xdT24YqGCFEsBYEQRAE3cEc+myl5gIT0tfvoE/CIxiBxIBBEARBEHQH04ArJS0CZgNTJN0DrE3orI1oIlgLgiAIgu7g+8BM4HYzW5gM3ScCC/FSaDBCiTJoEARBEHQHs4GNgV9LehL4HvAscK2ZLWnrzoKWCFHcIAiCIOgiJPUAmwEfAT6KT4neZWZbtXVjQdNEGTQIgiAIugRJo/Ap0G2AsXim7UXguXbuK2iNyKwFQRAEQRcg6XpgC7z0eRtwM3ATnlWLMugIJnrWgiAIgqA7WAwsAZ4GnsA11+ZHoDbyicxaEARBEHQJkkYD7wXGpX9jgX8CN5nZvu3cW9A80bMWBEEQBF2Cmb0C3C7p38AivF9tJ+DDbd1Y0BKRWQuCIAiCLkDSQcB4PKO2MnAjcA1wjZnd38atBS0SmbUgCIIg6A4mA1cDP8XLni+3eT9BSURmLQiCIAiCoIOJadAgCIIgCIIOJoK1IAiCIAiCDiaCtSAIgiAIgg4mgrUgCIIgCIIOJoK1IAiCIAiCDiaCtSAIgiAIgg4mgrUgCIIgCIIOJoK1IAiCIAiCDuZ/ARwHjmfxTkI7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data:image/png;base64,iVBORw0KGgoAAAANSUhEUgAAAmsAAAHhCAYAAAAxj/nHAAAABHNCSVQICAgIfAhkiAAAAAlwSFlzAAAPYQAAD2EBqD+naQAAIABJREFUeJzs3Xec3FX1//HX7Cak0FsMfBUSBI4BKdKxEVBULPwExIYQBOlNiiggAlFUkCYiIFUpUlRsNKUEkKIQessRCBCadEIICSG7+/vj3CGfTGZ3Z3fu7s5k38/HYx7Zmc/ncz93NpPN2VvOKXV0dCAiIiIijalloDsgIiIiIp1TsCYiIiLSwBSsiYiIiDQwBWsiIiIiDUzBmoiIiEgDU7AmIiIi0sAUrImIiIg0MAVrIiIiIg1MwZqIiIhIAxsy0B0Q2bM0JksZjZNnTcnRTMMqZaw20lEqZWtLapPz729htrB/Nhvxc5Dzez5i+PA++wus9/+KMzueatoPl0bWpMfMbGUzazezlaocm2BmTw5Ev0RERBZGGlmT3pgGjAZe7uR44/3qKCIiTa21acfF6qdgTXrM3TuAlwa6HyIiMni0LuRT5F1RsCY9ZmYrA08CY4B3gfOATwBTgKsHrmciIrKw0siaSM+Vpzr/BLwJbACsBZwLvDJQnRIRkYWTRtZEemcxYBPgA+7+HDDFzDYAth/YbomIyMJmMI+saTeo9FYJ+DzwagrUyu4aoP6IiIgslDSyJvXoIIK2ojkD0REREVm4DeZpUI2sSW91AFcCy5jZKoXX1xug/oiIyEKstVTfo5lpZE16qwTMAm4AzjOz/YBVgH2JDQciIiLZaGRNpOfKu0G/CrwK3A4cC5wyYD0SEZGFVkudj2amkTXpMXd/GmgtvLRdxSk/6cfuiIiILNQUrImIiEjDG8zToArWREREpOE1+yaBeihYExERkYankTVZqJnZUGCCu59T4/ljAXP3a7s5bzNgkrvXtXbz5FlT6rn8PQeO+FCWdgBOffX2LO10DFs8SzsAM9tbuz+pRiMz/ct/t6P7c/rbIh1zs7VVmjMzW1tzhi2Zra1c2hrw729YS+N1qjT3nWxtzSotkq2tXEa25fucM3x4vrYqDOaRtWbfICG1+QZweA/OPxfYqMZzG+8nq4iILHRaS6W6Hs1Mwdrg0NO/5+b+VIuIiCxENA1aJzP7GPBzInN/B3AzsCvwWWBn4DrgEGA2cCiRSPZEYEngN+7+g9TOMGAiMQq2DJFsdh93f9bMVgaeBMa4+7R0/lHAeHff3MwmpHvdDOxD/L2e5+4Hp6nK89I1bcDYchudvJ/zgc2AT5rZeHffwsz2Bw4C3gc8BHzX3W8rXLMHcGR6T38A9nD3d3v3HRUREVmQpkGlV8xsCaLk0rXAOGBL4IPAD9IpmwJjgQ2AS4Ezgf2BLxLBz6Fmtk469zfAl4FvAZsAQ4G/Fm5Xbbqx+NpHgdXTn/sCB5jZp4DbgO8CzwCj059dOQC4gwgotzWzdYHjgT0BA/4FXF44v0TkWdsy9X974Nvd3ENERKRHNA0qvTUCmOjux7r7NHe/A7gCWDMdLwH7uftU4CxgJPAjd3/I3c8HXgI+ZGZLEUHa3u5+i7s/BOwAmJltWWirKy3Abu7+mLtfDNwPbOjuc4HpQJu7v+zuXa4xc/c3iWLsb7n7G8AYoB2Ylkbkfgh8y8zKn50OYC93f9TdbyBGEtdZsGUREZHeG8y1QRWs1cHdXwQuMLMDzex3ZnYXMeVZ3rb3orvPTl/PIgKbpwtNzAKGESNiJeDOQtuvA06M2NXiRXcvbul5kxidq9c/gAeBh8zsbuL9TXH39sI5UwtfTwf6bjuQiIgMSgrWpFfMbEUikNkcmExMN55YOKVaDoH2Kq/NrvIaRNDXSvUp0Mr1hnOqnFP3x9PdZ7n7xsR7nESsjbvbzFYonFPZvyb/ZyEiIo1mME+DaoNBfbYBXnX3rcsvpMX4Pf1UPAG0EWvVrkvtLAusBkxhXiBWTNq1Sg/a72l6jffON7NNgC3c/afAzWZ2OPAi8HFiGldERGShkjb9nQ5sC7wNnOjuJ3Vy7jbAscAHgHuBA9z93pz9UbBWn1eBlcxsC2K35leJxfZ3dnJ+1SDO3Wea2dnAaWa2O/A6cBwxZXo9MUL3DPA9MzuG2K35BeCeGvs5E1jazFYFnnT3thrOX83Mliemao8ysxdTX8YDiwIPEBsWRERE+lw/T2WeQGR5GE+s3b7AzJ5y9yuKJ5nZGsDFwG7A7cTmwavMbJXCMqi6aRq0PpcDFxHpKu4i/lIPItaZVUtTXTnCVXx+CDGq9kdix+VMYEt3fzdNM+5CJKp9mAgIf9JN34pt30iM3j1AbYv/zwG2Aq5x9/uJ3Z3fAx4ldrru4O5eQzsiIiJZ9Nc0qJmNJFJw7e/u97v7X4msCPtWOf0zwEPufrG7PwkcRgxkrFH/O56n1NGhBPQysGbNnp3lQ6hyU7UbOSTPr6gqN1U7lZuqzbAGHEJY+MtNvZ2trUWWXK7Pxr8uG7VGXZ/Yr730SE19M7NNibylI1NGhXJ5xavdfdGKc3ck0nJtSaS92g84hsiLOr2e/hZpGnSQSWvhuvp7f00JbUVEpNH04yaBFYBXyoFa8iIw3MyWdfdXC69fBmwN3EqsPW8DvpAzUANNgw5GtwLPV3m8kP7cdOC6JiIiUl0/pu4YCVQOp5afD6t4fVli2nNvYqnSBcBvzWy5nr/DzmlkbZBx91rztomIiAxGs1kwKCs/r5wzPg54wN3PhPfKLz5KrPX+Ra4OKViThUaudWYA+y/70Szt/Hra37O0A9C6zKrZ2spl2vR8M+atmcb5V537XJ6GgPt2q7aeuHdGX/TX7k+qQWtLvqmgOQ24aO25GfnWh82eWy2tZc99bFS+9aJTXsuzQXDRRfL16UMtM7K1xZJZB5Tm04/ToM8By5lZSyEB/GhgVqrsU7Q+8MvyE3fvMLP7gZVzdkjToAsBM1vZzNrNbKVeXn++mZ1X47mTzOxHXRwfa2af600/REREOtNSKtX16IH7gHeJ3KdlnyCyPlR6ngV3fhqRzisbjawtPOr5FXn/bL2Ac4GbiOL2IiIiWZT6KdGau88yswuAM81sF+D9wMHABAAzex8wPeVROxs438wmE7tBdwNWAn6Xs08K1gR3zzgGrlJTIiKSX0v/ZsU9iKhgcCNR8/rIlG8NYkPezsAF7n65mS0KHA78HzEqt7m7v5KzMwrW+oCZjSWi7U2Bx4ndIfsCRwPfIXZk7gO8BvzY3c9N160NnAGsm46d5e4/rvG2JWBbM9uX2HZ8PbBTefuwmX0COAlYE3gMOKacidnMzgc63H2X9HwHIk/MaOCvqe0p7j4x3ev9ZnY1US/0aWBvd78xtbMZ8EkzG+/uW/ToGyciItIA3H0WsUng21WOtVQ8Px84vy/7ozVrmZlZK3AlUYpqfeBnwFHMm6bciKgisAkREJ1uZp9Oxy4gSkiNI7InH9rD9V87ESWvxqd7fz/1aTTwd+A84MPE7pXzzexjVfr/cWIq8+dEqY2ZwNcqTtsRuISYp58MXJheP4AYBj6RqKcmIiKSRam1pa5HM9PIWn6fIua3N3L3mcCUNGL29XS8DdgxJdV7JGVF3p0YCRsD/AV4xt2npSCuJ4sUv+fu9wCY2eXMKy21N3Cdu5+Rnk81s/WA7wK3VbSxF3Cpu5+T2tkL+GzFOX9y9wvT8eOBb5jZ8u7+spnNAd6qsmNGRESk1/przVojau5QszGtBfw3BWpldxS+frwi+/FkYiQN4KfAkcALZnYOMNzdX6rxvh3A1MLz6cDw9PU4YGszm1F+ENOwq1VpZ20KO15S0ffJFec8UXEfCvcSERHJrqW1VNejmSlYy28uCy6yLz6vTEzVCrQDuPvxwCrEFORY4Ia0E6VWbZ3cdwgxVbk2Mdq2DrF27Uu96H9n92nufwkiItLQSi0tdT2aWXP3vjE9DKyWdoeUbVD4elUzG1lx7AEzG2ZmpwDvuvsp7v4pYpPCdhn65MBq7v6ku09196nANsAOnfR//fITM2shNjx0paOTr0VERLIYzCNrWrOW3w3AM8A5ZnYMsaB/f2LDAcDiRO6WY4FPAl8htvm+kxb3f8DMDgOWSMevqPG+XX0STwf2M7MfE7lfNgKOJbYeVzoNmGRm/yJ2re5HZGLuKggr3nsmEawu7+4v19h3ERER6YRG1jJz9w5iJ+SKwL3AEcQuzDnplGlEjpbJwCHADu7+73Tsq0QB2TuJpLI3AT+p8dadBlPuPo2Y8twKeBCYCBzo7pdWOfffxHq2o4idqYsRa+7K/a92n+Jr56T7XFNjv0VERLpVai3V9WhmGlnLzMyWB8a4+2aF1w4hAjSAdnf/PimtRlGantyqp/d096eJtW/F146peH4j80/HFo+9l0fGzDYEbnX3lQuvPVTuf2XutMp7p6SBeYogioiIJM2efqMeCtb6xt/M7LvA1cDqRIqMY3vbmJmNoutpzpcLxWbrtSkxZboT8D/gG0QqEpWPEhGRAdPs687qMXjD1D6S1mltT+Qrm0JsEji1kOOsN54misVWPl5If76/nj5X+DWRQPdPwEPAF4DP9SCFiIiISHalllJdj2amkbU+4O5/JwKeytd/Ry+Ku7r7iBz9qvFebURNtIP6654iIiLdadE0qAwUM1uZqFIwJm0E6Kv7TAImuftEMxsKTChXKehFWxOAo919bNZO1qlj2OLZ2vr1tAVi7V7ZZ6Vqqex6Z8yN12Vr68ANR2VpZ9XF8mVqGfLGM1naaR++ZJZ2AMbtuHm2tmZkmsIZnnEqaKnhrd2f1M/aO/J9plpKmb5Xrfn6tNTwPG0tkvFz8PaI0dnayvevT4oUrDWG/shNtg3zdnR+Azic2LnZW8qnJiIi/abZd3TWQ8HaIFFRq3PwjiWLiEhTUrAmDcHMlgKOB7Ymam3+Ddjf3d9IBd9/CxwH/BBYikiYu6u7v5uu3wE4BhhNpM8oAVPS1OckYBJwM5H3DTNrI8pa/Y40RZpen29q1sxWSNd8gtg0cXVFvz8MnApsQmyGqHdDhYiIyHwG85q1wfvOG9NfiPqdnwc+TRRgP79wfEWi/NRniGnN7YCdAFL1g3OJuqLrEZUEvlblHrcRqUSeIYK6ZzvpS3Ga809E4LcBESx+t3zAzIYTwdstRLWGQ4AjU+AoIiKShZLiSiNYkigvtZq7PwFgZt8CHjWz1dI5Q4D93H0K8IiZXQtsSARpewGXljcNmNlewGcrb+Luc81sOtBWLgdlZp12yszWBDYGVnL354ApZrYBkZ4Eor7oi+5+dHo+1cx+ChwIXNyr74SIiEiFliZPv1EPBWuNoURULni9HKgBuLub2evECNv09PLjheveBIamr9cGzixc22ZmkzP0bRzwWgrUyu5iXrD2IWBdM5tRON7KvM0MIiIiUgcFa41jVievtzJ/Oae5FcfLv2rMZcEqB7X+GlK5s7Pyc1HZTjEQGwJcD+zdg/uJiIj0yGAuNzV433lj6QD+ASxdmPLEzNYAFge8hjYeBtYvXNsCrNvF/YrmpPuUfbDw9UOpX6sUXluv8LUTJbWecvepqb7pR4H9a+iziIhITVpaS3U9mplG1hpDCZgNXANcaGb7EoH0acDN7v5I2g3aldOASWb2L+BWYD9gZarnQ5tJBGCrErs+7wJ2MrPLUl/eKwLv7lPM7EbgPDPbD1gF2JeYggW4CDgKOMvMTiACvV8Cv+jh90BERKRTzb5JoB4aWWsM5YBqR+AJYlrxGuBBYtdnt9z938A+ROB0D7AYcAfzpiyLQduN6T4PAOsAJ6VrbiY2BUysaP6rwCvA7URB+lMK932LWG+3GnAv8BsidcfPa+m3iIhILUqtLXU9mplG1gaYuz9NYU0asbuy2nk3V5yHu3+7/LWZbQjc6u4rF157iCj2jrtvUbjudSINR1FlUFhcJ/c68JWK4z8pHL8PGF+t3yIiIlIfBWsLj02B/cxsJ+B/REmp9wPXDmivREREMmj2dWf1ULC28Pg1MIZIYLskcB/wOXd/aSA7JSIikkNJedak2bl7G3BQeoiIiCxUBnO5KQVrMuBKHdU2rPbczPbW7k+qUesyq2ZpZ8yN12VpB+CpLbbM1lbH249maefBl2dnaQdg2JCVsrSzyqKLZGkH4N6N98rW1sadplLsmY6OfD+2Z7cNy9ZWLsuPbLz/lma15/kZBbD6zEeytNPRku/7NHf42GxtwYiMbc1Pu0GlKZjZymbWbmbd/q9mZptbqiNlZhPMbGq1Y73sR7uZfbK314uIiPTUYN4N2ty9H5xq/RXvBuB96etLiRqi1Y6JiIhIA2u88WbJzt3fAd4Z6H6IiIj0Vqll8I4vKVhrUqkU1UlEaaehRBWC3VLx9yfTaZPM7BjgaeBodx/b1bFC25OASe4+MT3/EZFwtwT8oKIfixDVCr6ZXroW2D/lZhMREcliMG8wGLzvvLm1AH8jqhCsTeRYawWOS8fLU57bAiekrztqOLYAM9udqPO5M/BpYNeK839G1CT9HJEYdwngDz1+RyIiIl3QmjVpNiOAM4BD3P2pVEHgd8CaAO7+SjrvdXd/u3hhV8c68R3gJHe/xt0fSM9LAGY2ghhx28Pd73b3h4EJwHgzW7O+tygiIjLPYA7WNA3anGYCZwITzGwD4EPAekTlgtzWYP7C7o+a2cz0dBVgEeAOM6vcU7068HAf9EdERAYhrVmTZrM48A/gJWI69PfAOODgXrRVbQq08nNRGYi9W3Hex4gAsujFXvRFREREKihYa07jgdHAGu7eAWBmn2PBoKoWc4jgr6iYIfEhYp3blek+Y4Cl0rEngDZgOXd/MB1fHjgX+C4wFRERkQxKrfkSnzcbBWvNpwRMBhYDtjWzycCWxNqx6YXzZgIfNrP7qrRRPDYZWMbM9gWuIjYTLF0491fAr83sfuC/wClEgIa7v2VmZwNnpo0ILxM7VD8APImIiEgmzb7urB6D9503rw7gBWAiUbz9fmAnYG9glJmtkM47lUipcVSVNt475u6PA4cARwD3pPb/WD7R3S9ObfwKuIWYfi2m5TgYuC5dczuRz+3z5RE/ERGRHFpaWup6NLNSR6a6jCK9NXvWrCwfwrfn5vsst7bkqUF3xp3PZmkH8tYGPaUha4Pm+WG6ylIZa4P+r5YN07XZeNk8n8+cNSFntzRebdBGLP84N2Nt0CVeasDaoMvlqw06bLEl++xv8Jkf7lrXX8QHfnJuA366aqNpUBEREWl4mgYVERERkYakkTURERFpeMqzJgs9M1uZ2KE5xt2n1dnW5sDz7u45+tZRyrOMYGQDfpoP3HBUtrY6Mq0zA/juyHFZ2jlhZr4+5VonWMq4DnejUfk+VG1DGm992NAGXLKc6cdBVkNoz9bW26Mbr7jLkAb8nlczmKdBG/C/N+kj04jcbC9naOsGItdblmBNRESkOwrWZKGXUmm8NND9EBER6Y0WBWtSq8J04nZErrL/A64ncp1tDRzt7mML508CJrn7RDM7nyjDNAb4UmrnW8BXiKS2bwEHuvt7ec666McEoqj6rena14Afu/u5hfs+CHwBaAW+CDyQ7r0XsKm7jy+091NgA3f/jJmtQSS3/SgwFLgL2M3d3czKyW4nmdkx6X19Ip2/JvAYcIy7X1HTN1RERES6NHjD1PodBnwN+CRRjumg9Hp3q0AOAG4E1iICrBuB5YGNiTqfZ/agDxsB6wCbEMXWTzezTxeO7wx8E9gGmFHo26XAx8xsucK52wKXpILsfyNKSa0NbEoEe8el8zYsnH+Cmb0P+DtwHvDhdN75ZvaxHrwPERGRLpVaWup6NLPm7v3A+pG73+3udwEXMy+I6c7d7n6Wu08lCrCPAPZz9/8SVQKWTgFQLdqAHd39EXc/H7gE2L1w/Ep3/4+735uelwDc/X5iBOzLAGa2FjHi9ufUnzOAQ9z9KXe/D/gdMWqGu7+S2nrd3d8mRvWuc/cz3H2qu/8eOBs4sMb3ICIi0q1Sa0tdj2amadDe6QAeLzx/k5gurEWxuPks4EV3n1N4DlDrtrHH3f3VwvPJwB6F509VnF8c9buMGB07J/15nbu/AWBmZwITzGwD4EPAesD/OunDOGBrM5tReG0I2nwgIiIZNXvAVQ8Fa703p+J5iepToJXf47kVz+vZE/5uxfPWiva6qgV0KXCYmS1JrL87HsDMFiWCvpeI6dDfEwHZwZ20MwS4EDiWNHLXSd9ERER6rdmnMuuhYC2vOcDiFa/lK7q2oFXNbGSajgTYgNhE0K20WeARYE9gVeAv6dB4IsXHGuVi7Gb2OeYPxOZritisUN54gJkdTIw0/rxnb0dERKS6ltbWfruXmQ0DTidmnt4GTnT3k7q5ZgxpY5+735KzPwrWeqezwGUysKyZ7QtcBewPLJ2p7WoWB840s2OJjQ5fATbvQduXAUcAV7v7W+m1V4HFgG3NbDKwJbEubXrhupnAh83sPuLDvJ+Z/ZhY27YRMcq2cw/eh4iISCM5gVgCNJ5Y032BmT3VTaaDM4CRfdGZwTumWJ+qOz7d/XHgECIAuied120ajlra7sQ04AUiSDwE2MHd/91FO5WvXQosmv4EIF0/Efg1cD+RkmRvYJSZrZBOO5VIW3JUqobwJWAr4jeKiUT6kffaFBERqVd/bTAws5HArsD+7n6/u/+VWCq0bxfX7EAMdPSJUkfG0izSf1KetaPcfZWB7ku9Zs2eneVDmLPMUC6ltsqljb3X0bpItrZUbqrGtjL+/bU3YLmpBvwn05DlpkrtbdnamtuAYyQ5y00NHzGiz/4Gp5/7w7o+sUvu+pOa+mZmmwI3AyPdfW56bTNiFmrRKucvC9wHfAZ4GBivadBBwMyGAMt2cUq+nxwiIiJNoB83GKwAvFIO1JIXgeFmtmxFFgaIpPC/dfdHzaxPOqRgrTGtD9xB51OiTwNH91tvREREBlg/pu4YCbxT8Vr5+XxD5CkR/UeB3fqyQwrWGpC7/4fa1hNe0Nd9ERERaQT9GKzNZsF8p+Xn5ewLmNlwourQXoV8qX1CwZosNN7NuP5m2vQ8aeJWXSxfpx58uau0eT2Ta63ZIYvmWfsG8O1P58lys97F52dpB6B9xFLZ2mqZW/mLei/lXGjW0n+pEGpVemdG9yf1szdal8zW1nKvPpylnfZFRmRpB+B/I1fO1tb783VrID0HLGdmLe5ezl06GphVTh6fbESk5/pTKtVYdo2Z/c7d987VocZb6TjImFm7mX1yoPvRE2Y2oVDQXUREpM/1Y23Q+4jE7psUXvsEcFfFef8BVgPWJep0r5Ne3xX4Ua/eZCc0sjbwRhMF3ZtNA+4jExGRhVWpn0aC3X2WmV1A5DHdBXg/UcVnAkCq3z3d3WczfwlJ0gaD5wt1tLNQsDbA3P2lge6DiIhIw+vfafuDiKTvNxJJ4Y9M+dYg8pvuTPV1430ykKFgrYfMbGXgSWKI8yDgIuIv81giy/GDwKHlHCtpHvtnxLAowCnEX/Ku7n6LmbWTcrKk8hYTgW8AywA3APu4+7OF+25HJKT9P+B6YMeKOfSu+n4QsB+wHHArsSjyqdTHQ4jSUysQO1EPcPeH0nUrAOcRw8BTgKsr2v0wkSh3E2Kn6qnufkYtfRIREalJP9YGdfdZwLfTo/JYpx1x9z6JKLVmrfc+SpSiOIcoszQRWIsI3q42s3Ky2sOBbwFfBz4NfJHO64X+BvhyOn8Tor7mXyvOOQz4GlFeakM6L7A+HzPbAzgS+B4xvz4DuDwdPooIPPcHPkJURrjWzMpLRf9ElKraADgO+G6h3eFE8HYL8GEi6DsyZXMWERHJotTaWtejmWlkrfdOTqNSFwBnuftl6fXTzGw8sBcRGO0FHOHuN8B7lQemVDZmZksRQdpnC6NyOwDPmNmWwH/TqT9y97vT8YuJgK0WuwMnufsf07X7AgenYGtf4PvuflU6thvwBPAtM7sN2BhYyd2fA6aY2QbA9qndHYAX3f3o9Hyqmf0UOBC4uMa+iYiISCcUrPXe0+nPccD2ZrZn4dhQYmRqWWBFonYnAO7+XzN7vUp7qxOjV3cWzn3dzDzdoxysPV645s10r1oYUa+03PZLwPfNbBQx5Vq879xUxH0c8DrwWgrUyu5iXrD2IWBdMyvut28F+jTnjIiIDDINmGqmvyhY671y0qshxNRg5ULDWUC5VEVlPbJq9ck6S6LVmh5llUFQrXXYOkscVst9K+9R7MMQYu3c3j3oi4iISM8M4mBNa9Z6p7jbw4Gx7j61/CAW6m/l7tOB54nyUQCktWzVMm0+QdT83KRw7rJEDpfytGk9u0weY14OGMxsWTN7KfXlxYr7Dk19ngI8BCxTWIMHsVavzIlRwacK7/+jxPo3ERGRLPoxz1rD0cha7xRHkE4GbknThlcBWxML8DdPx38F/NjMngFeBX5JBF3zBV7uPtPMzibWvO1OTD8eR0y3Xk9Mp9YzcnUqcLKZPUQEYccCT7j7NDM7CZhoZi8Q06w/IEprXO7ur5rZ9cB5ZrYfsAqxxu3N1O5FxAaFs8zsBOCD6T3+oo6+ioiIzE8ja9JD7wVaqY7njsQ04MPAd4Cvu/tt6ZQTiN2UfyKCrr+l6+dUtkXspLwO+CPwL2AmsKW7v1vl3B5x94tSX04n1tAtwrx1ZycCZwNnpWMrEulEXk3Hvwa8AtxOBHmnFNp9C9iKGAG8l9jReqq7/7y3fRUREZF5Sh0568zJAszss8DkcuBjZssR045j3X3agHauQcyaPTvLh3Bue77Pcr7aoO3dn1SjB17P9/7GLTc8SzuqDdoDpUxLOlUbtN/lrQ2apy5vw9YGXWaxPlu7PPuf59b14R/+mV2bdl21pkH73h7APmb2/fR8InBnzkDNzEYCi3dxyix3f7OL4yIiIg2t2ded1WPwvvP+sw+xK/Q2YhoRYNvM99iPKH/xfCePUzq/VEREpAm0tNb3aGIaWetj7v4C+YOzynscR2xGEBERWTg1ecBVDwVrdTCzo4DxwG+Bo9x9lS4viGu+Atzk7q90cvzJ1Fa1ArHF85YHNitXJOhPxXqm/X3v/tKaacx5yBteRhq1AAAgAElEQVTP5GkIGDZkpWxttbbkWbqRa50ZwPnXP5mlnY8sMjJLOwCl9rndn1Sj9qF51hiVOvKtgyzNfSdbW7m0D8+3PizX92pIe76lTnOXWjFPQ6V8E2OLZPp50NeavWRUPRSs1a8DuBS4srsTzWwloh7nmC5O2wB4q4b7lkfS+j1YExERkf6jYC0Dd38HqOVX1Ba6Sb9RSJfRnVJ3bYmIiCw0BvEGAwVrPWBm44hcZOsB/wYeSa9PAI5297Hp+U+BnYnqAP8B9nb3R4GpRID1pJl9GxgLrEvU5lyTWNv2O9I0qJm1Aj9ObY0E/kEUht8PmJDuNb7G6dcNgZNS359J97gsHdsUOB74CJFW5Hh3/03h2h8RGyVKRMLcYruLEAlwv5leuhbY392r1T8VERHpnUG8Zm3whqk9lIKSq4gM/x8hph/3KJzSkc7bBtgN2I4IwF4AyomfNkp/bghclr7emqgCsDmFYurJT4iEuxOIclCjgTOJ4Ojy1MYGNfR9eeCfRCH3dYGfAb81s7XM7EPADcBN6X0dA5xoZv8vXbs7UTpqZ+DTwK7MP6L3M6I01eeI9XtLAH/ork8iIiI9UWpprevRzDSyVrstiRGwvdx9NvBfMxsPLF9x3srElOiz7v6Mme1P1M4EeDn9+Yq7v2NmAC+6+9nli9NrZd8BDnL369KxPYCvuvvbZjYL6HD312ro+9eBV939gPT8MTNbGhhBBGH3uPuRhWPjgEOBv6Y+nOTu16Q+fIeo1ICZjSBG3NZ39/JrE4BXzGzN8msiIiJ1G8TToIP3nffcOOCxFKiV3VXlvEuAWcRU57+IUbFHumj3qWovpkoHyxKjYQC4+xR3n9jDfgMYUQrqPe5+irvfSbyv/1Scf3t6HWAN4P7CdY8SZbAg6oQuAtxhZjPMbAYxxQrzAlQREZG6DeaRNQVrPVO5v3lO5Qnu/iLwIeBLwANEvc87zKyz+j6zO3k9T72j7tuqdv/W9CirfN/l9sojsx8D1ik8ViemXUVERKROCtZq9xCwupkVyzp9pPIkM/s8sJu7X+Pu+xBrxAxYi1jrVVNCG3efThRPX6fQ9rpm9oyZDaNnO0EfA9au6OelZnYw4MCmFed/NL0O8b43LFw3htg4AfAE0AYs5+5T3X0qMIOomPC+HvRPRESka6pgIDW4HpgGnJt2R24CfI3YFVrUApxgZv8jph6/SUwb/pd53+91zKyWFB2nAj82s+eJ9W6nALel9W4zgTXNbEV3f76bdi4GJprZccDZwMeJjQ3HAm8A+5vZsURy348SO073Sdf+Cvi1md2f3sMpRICGu79lZmcDZ6aNCC8TO04/AOTJcCoiIgJasybdc/e5wBeITQZ3EztBT0uHOwrnXQkcCZwMPApsD2zt7tNTDrWLiJ2cu3Zyq+KI2c+BK4hdn/8CnmbeDtQLienW+2ro+/TU982AB4HvAd9w9wfd/Rngi8RuzgeAw4EDyxUU3P1i4CgiaLuFSB9STMtxMHAdsTv2dmJzxefdXTngREQkm1Jra12PZlbq6ND/qTKwZs2eneVDOLc932f5uRl5lgyuNufpLO0APNyar9zUassMy9LOA1/aKks7kK/c1KmvV2bAqUPGkj4qN1WbXN8nyPe9mtme7z/6xd59I09DGT+bb7Qs3v1JNRq15KJ9Vruq7ZGb6voh37rG+Oaoq1WFpkGbnJmVgFFdnZM2PYiIiDSvJl93Vg8Fa81vFJF4t9pvHOWSVIP3Ey4iItLkFKw1uTRqprWHIiKyUCsN4g0GWrMmAy7XmrWWtnyp6VrfeDZLOx2LLJqlHYB3Fq0sltF7QzKt3GidkW+GvWORkVna2X/pjbo/qUa/uvPUbG29++HPZGmnlHHVTVvGdZ65LDJnxkB3YQEdrYtka6vUPjdLOx0tGcdaMk4vDlt08T5bF9b++L/r+sC2rLpJ065ZG7xh6kLOzCaYWc0rts1sr8LX55vZeX3TMxERkV4otdT3aGKaBl241fRbiJl9Evg1cEZ6af8+65GIiEhvNHnAVQ8FawIxwlrMFdd48xAiIiKDlIK1PmZmKxPZ/HcAfgGMBC4ADnL3djP7InAMUTh9KnCku/85XTsJmARsCawHTAZ2d3cvtDvG3ael848Cxrv75lX6sTVwdLrPbOAa4DvA8sCN6Zw2YHPg20CHu++SXu+uj9cBn0yPZ4D93F21QUVEJJuOQTyyNnjfef/7EVHNYBtgO+AYM9sc+BNR5mlt4FzgMjMr1hz9AVHxYD3geeBqMxuajlWb5lzgNTNbBfgDUXHBUj8+BexOlNDaLl03Grij4totaujj4URJqzWJigpndfO9EBER6RmtWZN+8D13vwPAzI4EjiOCmz+4+6/SOSeb2UbAIcRIHMA15eNmthsRsG0JPEyNReGJoHxfdy9vGphmZjcAa7p7h5m9BuDuL6f7FK/dp4Y+XuXuF6ZrfwLcZ2aj3f1/NfZPRESkazm3QjeZ5g41m0cHUTezbDIx/WjAfyrOvZ2Ybiy7rfyFu79FFFMfRw+4++PAtWZ2uJn9PhVl357akuWOq6GPjxW+fjP9ORQREZFcWlrqezSx5u59cykmASsHScOrnNfK/EFUZfKwVqCd6lOgVUdKzWwdYiRuHHAzsAtRHL4Ws2vo45wq5wzeX4FERCS7jlJLXY9m1ty9bx4lYN3C8w2B54gRq00rzt0U8MLz964zsyWBVYH7mRcgFSvwrtLJ/b8F3OzuO7r7b9z9bmA15gVUXaX4cGCTbvooIiIifURr1vrPL9Oas6WJnZWnEjs9bzWzfwNXA18iNiBsWbjum2Z2EzF1+mPgKeAmIsB6BviemR0DbAZ8Abinyr1fBdY2sw2B6cAeRMD4RDo+EyBtGnik4tqTgX+Z2X+66GMljaqJiEheTT46Vo/B+87732XAVcSuybPc/Th3v5MY9doLeBCYAGzv7jcXrruYCK7uAkYAW7l7u7t3ENOZGxFTnNsBP+nk3qcSuzyvA24BPkAEjOUdnQ8C1xNr0bZi/pxrdwI7dtHHmnakioiI1GUQ7wZVbdA+lvKhTQXGlvOh9eDaScAkd5/YJ51rEKoNWhvVBq2NaoPWTrVBa6PaoLXry9qgc194rK4P7JAVVmvaWR9Ng/aPpv2AiIiINIJm3yRQDwVr/aO3vw003q+9IiIiA0HBmvQVd3+a2vKZVbt2i8zdERERkSajNWtdMLPlgc3c/Y990PZiwDaFzP9PAke5+wW579Xocq1Za531Ro5mAHhghx26P6kG43ZcoExrr92z8V7Z2tpoVKbf0zL+/Mi1lqf039u7P6lG+220f7a2jn2zcqN17+RcUzFrbuP9/G9pwEUjy815OVtbj85dOks7QzJ+oz64aHu2toYtvlSf/Q2++9JTdX1gh44a04CfrtpoZK1rx6U/swdrwEHAeODC9HwD4K0+uI+IiEjz0zSodKJE360bmy/Cd/dX++g+IiIiTU8bDJqEmX0QOA34OJHo9UR3/5WZjQNOAj5K1KY8y91/nK45isjW/yZReHw2cIK7/yIdXxs4g6gU8Fr52nTdhHTOeHdfxczaicS0exM1O/8MHO3uYwt9nC/dhpkdBOwHLAfcSuQr2ww4Kh1vc/fW4jSomZWIQul7AisQOdIOcPeH0jXtRO6zH6T3diewY1of19X3bzjwIjDB3f+SXhsC/I/InTbJzLYh8rWNIfKqHerut6RzFwd+SSTfXYpISfIDd/9roV/vfX/c/ctd9UdERKRmTV7fsx5N887NbBjwTyLo2hDYFzjWzHYgEr0+SySI3RvYz8wOKFy+PfA2kQT2F8BxZrZqOnYBkfV/HLArcKiZfS6ddzmRzHaDQltfJMot/SA973Tkzcz2AI4EvkcEgzNSm5cCJxJJaEdXufQoYpp0/9TnaUQh9hGFc45O34P1iECws4S473H32cBfgK8UXt6SKF11U6oh+ltgIrAWcBFwtZmVy1j9kggOPw2sQXzfz04BX1nl90dERETq0DTBGvBZIij5trtPcfcriRGrZYlySXt4+DsRIB1auPYV4HvuPtXdTyBG0MoB2BhilO4Zd/8nEYjc4+5vA7OAWe7+WqGtM939cXefUkOfdwdOcvc/uvsTRHA1KR17C5jj7tVWru4L/NDdr3J3B3YD2ohqB2UnuvvN7v4IMTK4YQ39AbgE+KKZlbM8bg/8IVVEOJgYWbwsfa9OA64lRgMhylzt4e4PpvdzEvH9f1+h/Z58f0RERGoziCsYNNM06OrAf1MQBYC7/87MTgfudvfidpbbgdFmtkR6/mQKRspmAEPT18cCPwf2NLMrgQvd/aUu+tHlVGMFo1CrM7X7fQAzq36B2ShgGWJqs3zdXDObTIz+lT1e+PpN5r2f7lxHjKR9zsyuBr4MfD4dGwdsb2Z7Fs4fSgRsEJshvpxGDD8ErJ9eL6Ym6cn3R0REpDZNHnDVo5neeWe1hGZXea214s85Vc4pAaS1a6sQAdtY4AYz26WLfhTvV20KtBgA96b+UbX3A/FeikFR5XuqaUuyu7cRu1u3I0YRp7v7v9PhIcQO2HUKjzWYN7J2ITE9/BpwOrF2rdb+i4iI9J5G1prCY8CqZjY8rb3CzE4A9gFeMLPWFIhAbDR42d1f72wEK10/jAhOjnf3U4BTzOwMIpA5j+53gs4BFq94bWzh68eIgOeqdL9lgUeJKdiqbbv7m2b2IrAJscC/vAlgfeAf3fSnVr8n1q7NJNbQvXd7oobp1PILZnY8MMXM/gB8A9jQ3e9Jx8ojck2bu0ZERJpDf+4GTfHB6cC2xJr3E939pE7O/QixHGkt4CFgr/L/k7k0U7D2D2LX4llmdiwxxbg7sVj+rPT6L9LrRxO7Rrvk7u+Y2ceBD5jZYcASwCeBK9IpM4E1zWxFd3++ShOTgWXMbF8iINsfKGY8PBU42cweAqYQU65PuPs0M5sJrGhmK1fZxXkSMNHMXiCmO38ADCM2O9TN3W9N959A7KwtOxm4JU25XgVsDXwX2JwYMXsL+IqZvUpMg/4qXTcsR79EREQ61b+jYycQG/jGE2vbLzCzp9z9iuJJZjaS+P/yQuL/1L2Aq8xsFXeflaszTTMumEbN/h+RyuIeIrA4OG0o+BzwwfT6qcSi/oldNFcc1foqMJJYI3YtsYi+vLPyQiIoua/Kdbj740SKjSPSvTsoJNB194uIv/DTicBuEWJBP0Taj1bg4VQpodj2icDZRBA6GVgRGF/Y6JAj99sfgGfd/d5Cf/9DpATZG3gY+A7wdXe/zd3fJTY4fCUdO4FI0/ECsWM1V79EREQGTArAdgX2d/f7U3qq44nNf5W+Drzt7t9Pmxy/S6yL377Kub2mclODlJldBDzm7scMdF9Ubqo2KjdVYzsqN1UzlZuqjcpN1a4vy02989b0uj6wwxZbsqa+mdmmwM3ASHefm17bDLja3RetOPc3wDB337nw2vnAbHfP9kO7maZBpRtpjn2pLk6ZQ+yq3YAYpVyzP/olIiJSt/6bBl0BeKUcqCUvAsPNbNmKikMrEOvUqDg36/+vCtYWLl8m8qh19tvHzelxEHCYu0/rr46JiIjUox83GIwE3ql4rfy8co12Z+dmXcutYG0h4u6XUdsmhAGf+hQREemR/gvWZrNgsFV+/naN51aeVxcFazLgSpnWPc0ZtmSWdgBGX/TXLO3MaM23fGNjsm0som1Inl/6WuZW/kLZe+1DR3R/Ui3tfPgzWdqBfOvMAI5YYo0s7YwZWWv+6+4dev+F2drKpW3x93V/Uq068qzFemPkClnaAVhz+hNZ2ulozxe4PP/uytnaWilbSwvqKPXbgsbngOXMrKWQcH80UdGocnH0cyxYNnI0sfkum6bZDdqMzOwrZrbcQPejp8xsZTNrN7OV0vN2M/tk+np5M/tK1y2IiIg0rfuIpPabFF77BHBXlXP/TeR2LfpYej0bjaz1kRToXE7kZ2lGxeGu0UTVAogkwlBIUSIiItLX+it5hbvPMrMLgDNTRaP3E7WzJwCY2fuI6j+zif8Lf2ZmJxPptvYk1rFdXrXxXtLIWt9pYSHJO+buLxV2xTTgxnoREVnYtXd01PXooYOAu4EbiQTwR6Z8axBTnF8FcPcZwBeJhPqTgY2ArXImxAWNrFVlZvcBZ7n76en5dcBQdx+fnu8G7EQUZT+OyHLcQey03MXdXwSmpteeNLNvu/sFZrYNkXB3DFFK6lB3vyW1OSm99gUiWe6a7j6zm35uA/wM+D9iY8EwInfaxJTnpcPddymc304k173FzFYkEghvQfwW8DCwn7uXk1SVKq8jKhlMADrMbDxwDvA1d1+ncO7BwNbuvll332cREZFa9efoRwq2vp0elcdaKp5PJkpC9hmNrFX3DyI4Kdfl3BjYwMzKhdS3BP5JlJi4FhiXXvsgcFg6Z6P054bAZWa2DvBbYCJRP+wi4GozW6Vw352BbwLb1BCorUUMs55B5E0r0bOMyRelazYG1gWeISotdOUX6Z6Xp3teCnzYzFYtnLM9kT5EREQkm/aO+h7NTCNr1f0TuDh9vT7wBLAcsF6qm7k5cArwlrufnM6bZmZXEMEZQDnl9SupBunBxGhdObXGaWl0ai/ge+m1K1PJp1rsDNzk7r8EMLM9ibJbtfoz8KdyzdNUwP7Kri5w97fNbBYxYvca8JqZ3UUEaD8zs5WJ0lNf7EE/REREujWYKy4pWKvuX8CiZrYGMQ99C1Gf8+NAG9Dm7rebmZvZgcTI1BrAOsCthXaK67vGAdunoKpsKDEyV/ZUD/pYrFmKu7+bAslanQl83cw+mtpan96NtF5CTI3+jJjDv8ndX+lFOyIiIlKFgrUq3H2Omd1CjKB9EriAWBf2CeJ79s+05mtyelxH7AL5IjGtWFb8NWAIsb7tgorbFRchzu5BN99mwcX+xaRX8/0KUpjCxcxKwPXAEsRat78R693+1IP7l10GnGBmHwS2A37TizZERES61OxTmfVQsNa5fxLr1jYBdiOCtR8QAc75wDbAq+6+dfkCMzuAeQFUB/MHUw6MdfephfOPB6YA5/Wif4+k/hWtw7waZXOAZQvHPlj4eg0i8FwuTWdiZntXtNXZP4v5Xnf3/5nZTcAuwNrAFbV1X0REpHaDOFZTsNaFfxIjYc+mgOQlYtfkZsDXiQ0FK5nZFsCTxBTgtsCd6fryBoF1zOxV4GTgljRVeRWwNfBdYvSuN84ADjSzw4k8L7sBxYX+dwEnpv69BJzEvJG3N4jp3G+a2d+IzRBHA5jZIumczlJ0zATWNLMVy+vdiI0GvwL+6e7Te/l+REREOjWYR9a0G7QT7v4o8CKxfo1UcuIO4F53f5XYEXkR8AciMBpP5GUZZ2ZD0zkXpfN2TRsHdgT2JtJkfAf4urvflm7Zo4+hu/8P+BLwDeBeYJnUv7ILiWnNvwBXExsmXkjXPkdsbDiUGIn7PrAfMJfYIFDZn+LXF1KxXi7dZwgRtImIiGTX0dFR16OZlZr9Dcg8KVfbJHef2M/3XQ24B3ifu/e4eO3sWbOyfAjnZvwovzG7LUs7QzLWBl0mZ23QYYtlaSdnbdCOljwD/e2l1u5PqtGsuXlqS4Jqg9ZqYa8Nukyu2qAZi5o/PzJjbdBlFuuzxOkvTZ9Z10/5UUsu2rRJ3TUN2oBSbrdluzilrRF2XJrZYkS6kN2B3/cmUBMREalFvl+dmo+Ctca0PjGl2dlvEU8Dq1R5fSCGSc8GHgN+OAD3FhGRQWIwTwQqWGtAaX1bj8e43X2LPuhOV/d7C1i6P+8pIiKD02DeYKBgrR+Z2ZPAUalO6Hvry8xsKDDB3c8Z4C5K0tqSZ2nD8Ixr1jo6GvCfa8ZfdUuZ1heVWvKtWcu5wCXXWrOn3n43SzsA7TPeyNZWNostP9A9WECmHwehLc962IxLM5nbJFHQYF5j34A//QeNbYhcaBA7Og8nCqOLiIhIBa1Zk37n7sVfaZVCRURERKpSsFaFmY0jyiatTyS5vY5Igvtb4Gh3H1s4t3I68zgiQe4o4Dngp+5+dpV7TAImATeTKhiYWRtRWeBmYHTK1YaZrU/UJx3l7jMr26podxlihG5LIk/cL4Az3L3FzDZL7+Ea4JvAse7+CzPbmci5NobIu3awu/8rtffe1G16vll6vy2pcPuTwA7pPiOJcloHpbx0IiIiWQziWVCN6FQys2FEMDMVWA/4M3AE83ZadvVxOQzYipjiXJ0IjE4zs64WYdxGVDJ4BhgN/Bt4NrVRtj1wZXeBWnIZkfZjU2Bf4KiKPq9M1AFdD7gkBWq/Ao4lylXdAFxtZl0lFqr8Hvwo9XEboj7oMTX0U0REpGbtHR11PZqZgrUFfRZYCtjTw6lEBYBa3EdUK7jL3Z8Cfg4MJQK3qtx9LjCdyJ32chqRuowIfsq2By7p7uYpOe2ngJ3c/SF3v5ZURqqgA/i5u09192eJygWnuPvF7v6Yux8GPEgEerX6nrvf4e43A0cSpa9ERESy6ajz0cwUrC3IgMfcfXbhtdtrudDd/waMNLMTzOxKYoqwA+jpvp1LgPFmtrSZbUiMlNUSMK5NFJd/uvDaHVXOKx4fx7x6psVrxtXY1w7m//5MBpY3s66S+oqIiPRIe0d9j2amYG1Bb7Pgjv1yTZ1qf93vrfszs58QtTPnAL8DNq7SVrfc/X7gceDLxLTiX919TtdXAVHbs/J+C9y/oq3ZlceJ4LIcYFa+52rrHIu5BMrXac2aiIhk09FR36OZKVhb0CPA6ma2eOG1cnHzOcDiFeePLXy9B7Cvux/u7n8onNtdwFbtY/R7YGvgC9ReIP0RYOm08L9sg26ucWCTitc2Aaakryvf8wcrzi0B6xaebwg87+6v19RjERER6ZJ2g1Zw90lmNgU438yOJIKPHYmpvsnAsma2L3AVsD/zZ/B/FfiSmd0D/B9wChGIDevmtjOJIGtV4El3byMCtCPSsX/W2PfHzOwfqe8HEBsWulvsfxJwrpk9CvwH2JWYTt0xHb8L2NXMbgKWBw6q0sYvzWw34ntxDHBqLf0VERGpVXvTrzzrPY2sVbctMZp0N7FY/ncA7v44cAgRRN1DBGJ/LFy3CzHK9BCRjuMyYj1YeWSuuM6x+Km7EXgCeIDYkYm7P0GMlF2Rgrda7QK8Rewq/XXqR6dTqGkE8HBgInA/8ElgS3d/LJ3yQ+ANIlA9meo1QC8jgteLgbPc/bge9FdERKRbg3katDSYyzfUysyOAjbrz9qbZlYiNgLsmHZZ1nLNCODTwNXlAM/MvgIc7+7VCr/X28eViRQnY919Wm/bmT1rVpYP4dyMH+UZc/IsuRsxJF+dmhEdtSxbrE370OFZ2ml5t9qSx942lqd+TntrnrJOALPezbf08qzR62RpJ2e5qdPuOTNbW7l0rLDaQHdhAW8u2lUmo55Z6tX/5mmoNV+9qadHjMnW1irLLZ6zONd8Hvnfm3X9lF9j9BJ91re+pmnQBmRmnwc+B7xdDNTSDsuu/s5eI0bSzjCz84AViDxrl/dhd5v2wy8iIs1jMI8tKVhrTIcQudm+WvH6rVTP2VYiplU3B/4fcCKxtuxNYnfqkX3W0+ZPXyMiIk1gMK9ZU7BWA3fv14z8nU23unutuc82zdidTqV8bvnG4kVERGQBCtZkodGW8ZeuOZkaW2p4vlh2dlt3m4prNzTX9yrTOjOA0tx3uj+pBm2lfD/WZmVcCHno/Rdmaad9xhtZ2gHYd709s7WVyy/fvC9fYx151hwu8faLWdoBmLvMSlnaKWV6bwBPvZxv7ekqy1Vmt8pnME+DajeoVGVm65jZpunrzVKR+QWOiYiI9AfVBhVZ0J+B8ras24jNCtWOiYiI9Lm29voezUzToNKZ93Z5pmLzL1U7JiIi0h+afXSsHgrWGpyZjQN+A6xPJNi9DtgS+C1wtLuPLZw7CZjk7hPNbChwHLGjdBTwHPBTdz87nfskcDywE5HIdwqwi7vfm9pZmaiEMJ5ICjzJ3VuqHHs/8Ki7H1Dox9+Be9z9qL75roiIiAwemgZtYGY2DLiGSDy7HjH9eATVqyBUOgzYCtiGSPfxW+A0M1u+cM7RwE+BtYDpzCsTtS3wLHBAehTvVXnsknSPcp+XIILJS3rwVkVERLrU1tFR16OZKVhrbJ8FlgL29HAqcHWN194H7Orud7n7U8DPgaHMn6ftfHf/eyqjdSJRB5VUhL0NeNPdZxQbrXLsCmBUYcPBNnGaT0FERCQTbTCQRmXAY+5e3Fd9ey0XuvvfgJFmdoKZXQk8SYyOFXMtPF74+k0imOsRd59OjP5tn17anihCLyIiks1g3mCgYK2xvc2Ci/nLyaiq/Zrw3hpEM/sJUb1gDrHmbOMqbeUqNnkJsJ2ZLUnUJlWwJiIiWWlkTRrVI8DqZlbMMviR9OccoDL74NjC13sA+7r74e7+h8K5te7k7OqTXXnsb8DSRJms+939yRrvISIiUhOtWZOG5O6TiF2a55vZODPbCdgxHZ4MLGtm+5rZWDM7mQiYyl4FvpSOfRy4gAiyak2DPxP4kJkt3d2xNE37V+BgtLFAREQkKwVrjW9bYlTsbmA3YkqTtCngEGJ36D1EIPbHwnW7ECk5HgLOAy4jUn+UR+a6+zXjdGBf4Owaj10GLAJcXtvbEhERqV17R32PZlbqaPKhwcHGzI4CNuus2PtAMbPdgG+6++Y9vXb2rFlZPoTvZFxA+sbstu5PqsGoRfOlMsxVrxRgaEuevMat7e9maQfy1QadM3TRLO0ATM/4oVrh1QeztKPaoD2QqX5my6zpWdoBaB+xZJZ2ctYGvfXlfD9btlh1+T5Lmv4Pf6mujn7WRjVtQnclxZW6mNkHiZQfRxC53URERLJr9k0C9VCwJvUaC5wDXOHuWq8mIiJ9IuPkQtNRsNZk3P2Yge5DkbtfDyw20P0QEZGF22AeWdMGg35kZuuUM/2b2UtSducAACAASURBVGZm1lbtmIiIiEiZgrX+9WdgtfT1bcAKnRwTERGRgrb2jroezUzToP3rvZ0o7j4XeKnaMREREZnfYJ4GHZTBmpmNA34DrE/kHrsO2BL4LXC0u48tnDsJmOTuE81sKHAc8FVgFPAc8FN3Pzud+yRwPLATkeNsCrCLu9+b2lmZSHA7nsiXNsndW6ocez/wqLsfUOjH34F73P2oGt7fDsAxwGgiWW0JmJLewyTgQeALRJ3QNYli8ScDnwLagd8Dh7j7u2Y2oZvvyflEXdGxRKmpR4nKCXd0108REZFaDeYNBoNuGtTMhhGFx6cC6xHTj0cwL0lsVx+Hw4CtgG2A1Yng7jQzW75wztHAT4G1gOnAqen1bYFngQPSo3ivymOXpHuU+7wEEUx2u9syVSs4F/h5en8zga9VnLYz8M10jznAJGAE8AmiEPsXiKCzrLt/InsSAeC6wC3A1Wa2THd9FRERqZVqgw4unyVGkvb0cCpwdY3X3gfs6u53uftTREA0lAjcys5397+nCgMnEjnIcPfXgTbgTXefUWy0yrErgFGFDQfbxGk+pYY+7gVc6u7nuPt/0/NnK8650t3/4+73EsHnCsAO7v6Iu98E7APsbWYja7gfwEPufkS630HAa/D/2TvvMDvK6o9/kg0YEopIB5XOSeggCIIl8BMFaVKiKNJRRASkiiCEIgrSQ5PQBKQEVKRKNUAoIiEUQfIFCaETukAKkGR/f5z3Zmcnd++d2Z0ku8n5PM999t6Zd868M3f2zplT2angtkEQBEHQlGnTWrv06snMjcqaAc+lfpY1HiyyoaQbgX5mdqqZ3Qy8gFudWjLD/pt5/wGuzJVC0v9w69/gtGgwcE3BzdcEHsnImor3Ec0yLvN+APCspA8yyx7EXeQrFdznA5n9tQKPAQMLbhsEQRAEQQPmRmVtIjMG89f63NRTvafH9ZnZb4ArcNfhZcAGdWR9Us00uRrYwcwWwmPBiiprU+rMKf95cgfva7SkbVpock4S+Z5DLXjsWxAEQRBUwtTWrr16MnOjsvYfYBUzWyCzrNbc/BO8aXqW5TPv98GD54+UdF1mbNFMzkaXS37djcDCeLP2JyS9UHAfT+OJEwCYWW88lqwjhJ+Pz2aWbYQrYM/T/JyQlZ/Z35MF5xsEQRAETelOMWtmdpKZvWlmb5vZyQW3WdDMXjGzXcvub67LBpU0wszG4JmXR+MxZbvgrr9RwCJm9nPgFuAAXGGq8Q6wtZmNBpYBzsSVrM8U3P0EYICZLdxonaT3JE02sxuAQ4AjSxziOcAIMxsJ3A/sj2eadnSl3oknW1xhZr8CFsOTIq6U9IGZjQI+1+CcAAwys4My6+cDrisx5yAIgiBoyNRukiRgZofgcdnbAvMCV5rZeEmnN9n097Svr1qYudGyBp59uQDwKPBj3KVJSgo4FM8OHY0rOH/ObLcnbjV6CrgEGI6X/qhZ5ppdSecBPwcuLLhuOH4hXFvssEDSP/EEgSHpGOYHHqLNPduaGz8N2CZ9/CdetuN6PMOzyDkBtwJuiseqrQV8MxcDFwRBEARdohslGBwAHC3pIUn3Ar/E798dkio1bAq80ZkdznWWNQBJr+BZoQCY2RBS94CkGdfVjiU9yIwuxVMy61fIjb+XTPKBpPOB8zNDGq0D18BHSnqt6UG1Hcv6wP2Sls0sewp4Pe1n0/w2kl4Etu5IpqQz8DpsHfGepD2LzjEIgiAIeiJmthTwBWBkZvH9wLJmtoSk8XW2mRcYBvyM+saapsyVylp3x8xWxN2zR+G13WrLP4OXHemIT4CvAPsnn/gbwA/wIru3zbQJB0EQBMFMppskCSyFe5iyRpTxeOz659P7PEcBj0q6y8w6tdNQ1ronywMXAX+VlC2E+108S7SjS/ZePHN0OeAvwEJ4bbjNJb3ZwTZBEARB0O2ZVYVtzawvHpdej/kBJGUrP9QqSswQv25mqwI/wQvld5pQ1gBJx83uOWSRdBfpgsgtH47HsTXj4PSa6UjaY1bsJwiCIJi7mYUJBhvgnX3q7fCX4K7NjMJWU9Im1hk/DDhG0ttdmVAoa8Fsp7VXNT3sP9O7un/kVz/8uPmgAlT5JLhYv+r+XSs65fT6+MPmgwoyre9ClciZ95Pq5tS7V//KZE1dYIlqBM2/WPMxBTnrg8crk1UVBy7YqNJQOeZrqeZCP+Gy6p5J51lmxUrktCy6ZCVyAAZ+fsPKZM1Mps6iLgQp3rxuAmaKWTsZ7739Ulq8JK7YvZ4b+0W8FNaaZlaLhe8H/MHMvi9py6JzCmUtCIIgCIJuz6xS1hoh6XUzexn4Kl49Abyv9kt1kgteZcZOQPfiZb+uogShrAVBEARBEBTnfOBkM3sVTyz4HZnKEGa2KDBJ0gS8jimZdVOAtyS1s8I1I5S1IAiCIAi6Pd3BspY4BS8g/1e8xeNFks7KrH8EuBQ4vs62nTqIUNZ6MGZ2AJ5IsAReqPcXkh4ws4F4rbiN8GbywySdkLYZAgyStElGzgvAEEmXm9kI4N/AlngduNXwVOVzgI3xLg6nSTo7bbs63vFgQ+BFYGiqGRcEQRAEldFdlLVUTP7Q9Kq3Pt+SMbtuhY7WNSKUtR6Kma2Nt674Lt7v9BfAtWn5fcDfgC8DqwAXm9kHGc2/2RW/O7AZXrdtCnA73oprfdz/fpWZPQ/8A7gV7+awNzAQuDDt68qKDjUIgiAIuo2yNjsIZa3nshwwDQ9qfMnMfg3chPcrmwDsk7R/pR6oxwBndSQsx82SHgYws22ARYE9JE0ExpjZ/sBU4IfAeEnHpu3GmtlvgYOAUNaCIAiCyghlLeiJ3I67K58ys8eAG/A2FoPxSsnTMmMfBJY0swULyh6Xeb8K8GxS1ACQdBmAmZ0CrG1m2VoJLbT1IQ2CIAiCSpiblbW5tZF7j0fSJEkbAJvgxft2xxutz1BBmbYepC3Ud4HmlfbJmfefNphGH+AuYE28gftawOrAuk2mHwRBEARBQUJZ66GY2YZmdqSkeyUdCgwA+uJWsS+ZWUtm+EZ4qvB7uNVrgYyc+YHFG+zqOWCl1H6jts2pZnYmIMCAcZLGShqb9nVAJQcZBEEQBImp01q79OrJhBu05zIJGGJm43Hr1iCgP55KvB8wLLkpDTgWz+YETyk+3sx2BJ5I66Y02M/teEP4YWZ2YpL3E+B7wP1p+2FmdiqwIh4Xd0p9UUEQBEHQOXq6wtUVwrLWQ5H0BLAHcBjwDHAEsLOkp4Fv44rTaLysxumSjk/b3Y2X9bgAeACPe3s4I7rdf4OkqcC2ePmO0cAZwCGSbpP0EbA5sDLwWJI5VNJJM+OYgyAIgrmXudmy1qt11jVGDYK6TJo8uZKLsFeF1/Lo8fX68ZZnqfnnrUQOVNsbtKV3NT0TWya+W4kcqK43aO9PJlQiB+AdqusNuujHb1YjqHVa8zEFmdZ/kcpkVUX0Bi1Gnwp7g75ZYW/QpT7bv6LOwzNy8A1PdelH/vRtV59pc5vZhBs0CIIgCIJuT0+3jnWFcIMGQRAEQRB0Y8KyFgRBEARBt2dutqyFsjYXksp1bCfpitk9l+7K5CnVxAX17tVjQyRmOb0qjMXqlnTH4+uGc6oqzgxg0tQ5+Obeu6X5mIL0lJ+pqXNxjH0oa3MnB+OlPkJZC4IgCHoEYVkL5jZ6yHNUEARBEDihrAWlMLMDcOvUEsBTwC8kPWBmA/EaZhsBHwDDJJ2QthkCDJK0SUbOC8AQSZeb2Qi85tmWeFuo1fDaZucAGwPvAKdJOjttuzpeQ21D4EW8vtn5Bea+GzAkvZ8K7JLkLF7rJ2pmO6R9LZfmeCawJ1677R5gL0njuzKPIAiCIAiKEdmgJTGztYHfAz/Fq/mPBK41s8WA+4BXgC8DPwP2N7MDM5s3eyzYHfghsB3eVeB24H/A+sDPgRPN7Dup9dOtaX+rA4cCR5vZzgUOYThwGqm5O94Avi+waWbMYOCazOdjgZOADYB+wF/SuejKPIIgCIKgMHNzUdywrJVnOWAa8JKkl8zs18BNwE7ABGCfZKGSmR0NHIO3YCrCzZIeBjCzbYBFgT0kTQTGmNn+wFRcoRsv6di03Vgz+y1wEHBlox1ImmxmHwGfSHor7etmXEG7y8zmw617X8tsdrGkq9PYPYHnzWxV3JrWqXkEQRAEQRmmTut+CTGzilDWynM77q58yswewy1TF+LKzqM1V2LiQWBJM1uwoOxxmferAM8mRQ0ASZcBpJ6fa5vZh5nxLXiT9s5wNd7fc19gK+BVSY9n1j+YmcM4M3sPGJheVc4jCIIgCOrS061jXSGUtZJImgRsYGbfALbGXZf74u7APC2Zv/Wusvz5n5x5/2mDafTBm7f/jGqSBf6eZA4CdsBdpVnyc2nBrYtVzyMIgiAI6jI3K2sRs1YSM9vQzI6UdK+kQ4EBeMzXOOBLZpYtfrMR8Jak93Br0wIZOfMDizfY1XPASikurLbNqWZ2JiA8Xm6cpLGSxqZ9HVDwMPLN2j8B/orHym1G+3g1gOnN+sxsJWBB4Mk0j1W6MI8gCIIgKMSUaa1devVkQlkrzyRgiJntZWbLAj8A+uPKTl/cnTjAzLbFA/PPS9s9AqxlZjua2crABXgSQUfcDryR5FmKYfsJcBvwJzzQv7buO3hc3BsFj2ECsHSaf41rgL2AVyQ9kxt/oJltbWZrAhcDd0h6voJ5BEEQBEHQhFDWSiLpCWAP4DDgGeAIYGdJTwPfxstbjMbLWZwu6fi03d14WY8LgAfwuLeHM6Lz1q6pwLZ4+Y7RwBnAIZJuk/QRsDmwMvBYkjlU0kkFD+N63JX5tJktmpaNAD7E49fy/BH4HXA/8CqeTEGaxxZdmEcQBEEQFCKyQYNSSLoKuKrO8ifwuK+OtjsCV+5qnJRZt2md8c/ibsl6sh5vtK9GJHflyrnF86dX3gUK8GRy+VY6jyAIgiAoSk9XuLpCKGtzGGa2AO6a7IiPJE3IbbMjsD3wgKRxM3F6QRAEQdApQlkL5iR+D+xDxwV4jwOOzy07Gc/43KbO+Ln3vyMIgiDoNoSyFswxSNoXLyVSZpsVG6xbocuTCoIgCIIuEspaEMwB9JrycWWyNl68pfmgIrRU9+MyqcIfqj5UUwn8/ZaFKpED0GdaNaX6+rfMW4kcgEUnvVWZrPf7LVWJnN4VVjRccOL46oRVxAmX7TG7pzADh/7okspkDXr8gUrk9KOi3yhgcyZVJsuLIwRVE9mgczFm9oKZ7Tq75xEEQRAEzWid1tqlV08mLGtBEARBEHR7pvVwhasrhLIWBEEQBEG3p7U1lLWgA8zsAOBgYAngKeAXkh4ws4F4kduNgA+AYZJOSNsMAQZJ2iQj5wVgiKTLzWwEXhR3S7w47Wp48dtzgI2Bd4DTJJ2dtl0dL7K7IfAiXnj2/ILzbwFOwHuY9gPuAPZJLbCy4xbAuw9sCXwWGAscIemGtP77eCbpssDzwFGZddlz9G/gIEnVBGYEQRAEAfR4V2ZXCGWtAWa2Nl4K47vAf4BfANem5fcBfwO+jPfHvNjMPpB0Vtq82VW1O17w9hO87dTtwChgfWAl4Cozex74B94k/hJgb2AgcGHa15UFDuM3wI+A3YCX8S4DFwDfy407Cy+U+01gInB42s8twMLA5Wn/96RtrzKzZYDl650jYJkCcwuCIAiCQszNbtBIMGjMcsA04CVJLwG/xhWfnfD+mvvIuQk4GldwinKzpIclPYa3qVoU2EPSGEk3A/sDU4EfAuMlHZuapd8C/BY4qOB+9gaOlHSnpDF4Dban6oy7Jx3Pv1Pfz9OBRXBr2TK4Yv+qpJclnYa3wpqMW9pmOEdmFtdWEARBEFRAWNYaczvu1nvKzB4DbgAuBAYDj0rK1j94EFjSzBYsKHtc5v0qwLOSJtYWSLoMwMxOAdY2sw8z41twi1xDUt/PRfDeojW5Y5ixKC7AFcB3zWwfYADwpdq+JD2eLGx3mZnw83CRpMlmVvcc5c5NEARBEHSJ1rn4rhLWjwZImiRpA2ATvNH57rji85k6w1syf+vZavOK8eTM+08bTKMPcBewJrBWeq0OrNtk+s3k5rkCOAV4FzgPj12bjqRtcJfvdcBWwKNmtmYH5+hRM6umqFQQBEEQ4AkGXXn1ZMKy1gAz2xDYVNJvgXvN7EhgPG4V28vMWiRNTcM3At6S9J6ZfQIskJEzP7B4g109B6xkZn0lTU7bnIp/P2Nwl+M4Sa1p3Y+A9fD4sA6R9D8zextX8J5O264N3ESmkXtKLvgBsL6k0WnZd9LqXmZmwN6SDsPj6o4xs6eBb5tZvw7O0VdxxS4IgiAIuszcHLMWylpjJgFDzGw8bt0ahJdn/iuwHzAsuSkNOBbP5gR4BDg+NUh/Iq2b0mA/twNvJHknJnk/wQP570/bD0sK3Ip4MsApBY9hKHCCmb0GvAWciTdsn+w6GOBWvo+AHc3sHdwNenZa9xngfWBfM3sfuBK37C2LWxk7OkdPFpxfEARBEDRlbs4GDTdoAyQ9AewBHAY8AxwB7CzpaTwpYEVcYRkKnC7p+LTd3XiA/gXAA3hM18MZ0e2uuGSd2xYv3zEaOAM4RNJtkj4CNsctYY8lmUMlnVTwME7ClcvhwEi89Mc+2XlI+hRPnNgRt8Cdipf7eB1YR9J4YLvM+rPxsh53NzhHKji/IAiCIAga0Kun+3GDns+kyZMruQh7fzq5+aCiVBXJ2jJPNXKASa3V9QLs27ua//sPykRFNqFPRU0v+zfPvSlM70nvVybr/b6NIiGKM6f3Bv34ritm9xRmoFv2Bp2nwt6gy1TnZJt3oUUrvELbs8Hxd3bph+vhYzabaXOb2YQbtAeTYs36NRjykaQJs2o+QRAEQTCzmDYXG5fCDdqz+T3uqnytg9chs29qQRAEQVAd0cg96JFI2hfYd3bPIwiCIAhmNj1d4eoKoaw1IGVz3iPp7dmw7xHAiFrSQpOxiwHfkPTngrI3AV7rLkkAvSoybU/qNW8lcgDGvFtN/Ntn+1b347LKhP9UJmvikqtVImfRd56uRA7AlM8uXY2gluqug2emLFyZrNX+93w1gqZObT6mIFM+98XKZFXFPMusOLunMANVxZkB3LP2xpXIWWie6hxjy7/4WGWy1lioMlEzMDeX7gg3aAeY2RfxHpeNYsJmJtvhWZlFOBn4TtNRbdyNt5EKgiAIgqCbE5a1julN82bsMw1JZdLQejEb5xoEQRAEM5u5uXrFHKmsmdnjwDBJ56XPdwLzSBqUPv8Y2BX4JW6VWhdXdu4F9kx1xcamZS+Y2R6SLjez7YDf4A3e/w0cLum+JHNEWrYl3nJqK7ww7M54Adt+wOXAwbW+mWa2FXAcMDDt72hJ12fkjZB0vJldireBWgbYGngH+JWkK81sCLBb2maQpBWanJsX0tsRZnZ8mt95ks7MjHkSr/U2DW8Efz9eBPhd4ARJF2fGHg38NB3ffcDPJb3caA5BEARBUJboDTrncTteSR8z6wNsAKxnZrXCNJsBdwC3ALfhytJmeJHbX6UxX05/1weGm9lawB/xJuhrAH8CbjWzrHK0O/BD3IVZa7x+DN74fTtgB1w5w8w2Bf6SZK4JXJz2s04Hx7Qf3hlhtbTdBal0x6m4u3Y43oKqGeunv9vjSuTVeLFb0rwG4gV4/5o5D2sBG6a5n2dm30xj98fbVO2En+PxwO2Z8xwEQRAElTBtWmuXXj2ZOVVZuwP4enr/JeB54D1gXTPrhTcdvxs4XtKJkl6S9BCuoNQir99Kf9+W9DFeBmOYpOGSxko6B1f0stmYN0t6WFI2WvMwSQ9Juhc4GvhxWr4fcJ2ksyX9V9IZuBJ2aAfH9ISk0ySNwxXAfsBqqY7aJGCSpHebnZhMssR7kibiytqGZlaL7h4M3CHpf+nzVGAXSf+RdGka/5PasaXjGynp2XQuFsE7LgRBEARBZUTpjjmPkUB/M1sVV9ruA5bGm4tPBaZKetDMZGYHAWsDq+IWpPszcrLVjgcCg83sp5ll8+AKW41xuXm0Ag9mPo8CFjOzRZK883PjH8RbN9XjudobSR+mvp5dLo8vaYyZ/Ru3rg3F+5H+JjPkv5LeyXweBexjZv2Bz+PWwOx/QV9gFdxqGQRBEASV0NMVrq4wRyprkj4xs/twC9rX8VixZYCv4cd8R7IkjUqvO4FheJzZBhlR2SujDx7fdnlud5My7+vVe8g25Km5B6d1MLYlMyZPvR46VbXOuBrYwczuwOPxbsysyzcUasHnX7t2dgSezY1pauELgiAIgqAYc6obFNwVOgiPtRqZXhsD38KtYdsB70jaJrkiH8Bj1moKUCvtlSEByycX6FhJY/HA+i0azKEXbrWrsT5e3+y9JG/D3PivpOVl6erjxtVp37sCtyT3aI2VzCxbvmQ94MnkJn0TWCpzPl7G4+Csi/MJgiAIgnZMa23t0qtKzOwkM3vTzN42s5ObjP2amY0ys4/MbLSZ/V/Z/c2RlrXEHbgl7BVJb5jZm3ic1zfwgPjNgC+mQP8XcPff9sC/0va1npprmdk7eHbkfWY2CnfxbQP8ArfeNeKslH26MB6gPzQtPwMYaWYPA7fiWZ7bpXmVZQKwmpktLem1guNXN7PHJX0g6eU0jwOBH+XGLgD8wcxOxK2UO9J2zKcDvzWzt3Al82hgI2BMJ44hCIIgCDqku7hBzewQXI/YFpgXuNLMxks6vc7YxXBv1Ql4XPwPgBvMbJWC92tgDrasSXoGz04cmT5PAx4CHksxWNfiGZ3X4VmWg4CDgYFmNk8a86c0bi9JDwO7AD8DnsZLWuyULHLQsXVrOK7cXYknKJyc5vOvJG9fvOTHbsDglIjQSB511l8BDAAeb7JNjaG4BWxIbp6fMmOs2Ut4/9FRePLDzpL+mdadClwIXACMBr4AfCuTnBAEQRAEldCNEgwOwEtt1ZIHfwn8vIOxGwOfSjpd0jhJv8PDoPKetYb0mpuLzM1MzGxZvHba8pJemt3zaYaZ/QZYRtIemWW7AUOa1W7rKpMnTarkIpw8tbprecw7VbWbqs54vcqEfGhg56mq3VS/N+bsdlNjJnQ5h2c6q02t6GdgDm83xei/z+4ZzMD1Cw+qTFZ3bDf1oyrbTS21UFWx1DOw8n7Xd+lH/rlzt+vy3MxsKeBVYIVUnSF7v1861WnNjv8acA+wo6Trzey7wDXAGpKeoyBzshu0OzDTLtp6pLIkizcaU+dCWgMvCrwv7ooNgiAIgm5HNzEuLYV7trIuzPH4/f7z6f10JI00s/OAP5vZNNyjuUcZRQ1CWZvZzOora3HcZVlvv7WWVPls0/Vwt+g5kh6cYasgCIIgmIsws754BYl6zA9edSKz7OP09zN1ZM0PrIDXR70Fj40/28z+meqTFiKUtZmEpBfpuAzHzNrneErGIaZCt5d2sO4y4LIKphYEQRAEXWIWJhhsAIygvuHjlwBmNm9GYaspaRPrjD8cQNKJ6fPjZrYhntC3X9EJhbIWBHXoP281eva8LdV5wlt7d79/12nzzledsF7VxOBUeZ769K7w+5tWzfH1qvARsFc3bLbYsuiS1QnrXc3J6lfhc3dVsWb/+7S67673rI3Y6TSzqmVUShqo+0WlmLWTgSXxBDzS+1bcs5XnS8ATuWWP0dYtqRCzPBvUzHY0s0Vn9X7TvkeY2TEFxy5mZjs2Hzl9/CaW2goEQRAEQVAtrdOmdulVBZJex2uKfjWz+GvAS/mY8MRreIekLAPwkmGFmaWP6mb2RbwUxnKzcr8ZtqN+J4B61Irc/bng+Lvx8h+dKWobBEEQBEEDqlK4KuB84GQzexWPB/8dXg4LgGSQmpR6d1+E11Q9EK+3ti3wbdoXzG/KrLas9WbWB91PR9L7uer8jegZduEgCIIgCGYlp+C1Sf+a/l4m6azM+keAQwBSjdbtgd1xd+jOwBaSShWPL2xZM7PH8aKu56XPdwLzSBqUPv8Yb1f0S9wqtS6umN0L7JnMg2PTshfMbA9Jl5vZdnjj8OXw4rCHS7ovyRyRlm2JB+tvBTyZDvYUvCPB5cDBqegtZrYV3ilgYNrf0ZKuz8gbIel4M7sU72G5DF6y4h3gV5KuNLMheJFazGxQszpjZlYzZ44ws+PT/M6TdGZmzJN414JpeEHd+/HgwneBEyRdnBl7NN7Kqh/ehP7nkl5uNIfMtl8CzsGb0o/GLX5fl7RJOq61gc/h/vLt8I4Nx+NVlT+Xxu8n6ZVUO+YFYLlarbgkY1CSt1uzYwmCIAiCKugulrWkbxyaXvXWL5/7fDNwc1f2Wcaydjvu5sPM+uDZEuuZWS3ycjO8xdMteO/NgWnZisCv0pgvp7/rA8PNbC3gj7iysAbeMeBWM8sqR7sDP8QViw/TsmOAwWnZDrhyRmod9Zckc03g4rSfdTo4pv1wDXi1tN0FZrYAXpn/WlxjXq/AuVk//d0eVyKvxtsykeY1EFgZ18Jr52EtvILxccB5ZvbNNHZ/XHHaCT/H44HbM+e5Q8xsQeDv6ZjWSvP4Fe2tmdvg53nTNO4C4Lt4m6kNgXmAGzLj61lCs8s6PJYgCIIgqIrWqVO79OrJlFHW7sB7Q4JnNzwPvAesm4qxboJbZY6XdKKklyQ9hCsotayHt9LftyV9jJsJh0kanpqBn4Mrevtm9nuzpIclZUssH5Zp83A08OO0fD/gutSY/b+SzsCVsLraL/CEpNNSFeJjcEvWasnPPAn3Ob/b7MRIeju9fS+5Wa8GNjSzWkn2wcAdmTZMU4FdJP0nlc64GvhJ7djS8Y1MNVj2BRYBNm82D1zB+xA4UNJzks5lxpi78ZIulPQk0BdX0n4m6T5JT+FWQTOzWo/SZu7gRscSBEEQBJXQHRIMZhdllLWRQH8zWxVX2u4D/olnRKwDTE1FVS83s4PM7DIzewRXlLJWoezNfyDwczP7sPbCXZ0rZ8aMy82jBqdAVwAAIABJREFUFcgWbx0FLGZmiyR5D+fGP5iW12N6BWFJNatdl/vLJF/0v2mzrn0PV2Jq/Df1Hq0xCu9J2h+vgDw8cz7ex92TqxTY9RrAaElZy9dDuTHjMu9Xwb+PWvN6JL2HJ0l0dM7y1D2WgtsGQRAEQSHmZmWtcMyapE/M7D7cgvZ1PFZsGTxltQ9wR7IkjUqvO4FhuPK1QUZUVpHog8e3XZ7b3aTM+3pNGj/NvK8pgtM6GNtCx8Vp62WGVpVYcDWwg5ndgcfj3ZhZ92lubAs+/9r3sSOQr2zc1MIHTGHG+ec/T+7gfX4+LdR3geavmY6OJQiCIAgqo6crXF2hbDboHXjc2oa4pW0k3lH+W7j7cjvgHUnbJFfkA3jMWk1haKW98iC80fnY2gsPrN+iwRx60T7ldX3gtYxFKN/J/it0rpxGV7NWr0773hW4JZeFupKZ9ct8Xg94MrlJ3wSWypyPl/E4uCI13J5mxnTgRjF3z+MK3vRzliyUKwNjaFNmF8hsk0+2qHssBeYaBEEQBEEBytZZuwO3hL0i6Q0zexOP8/oGHi+1GfDFFOj/Au7+2542N9uE9HctM3sHz468z8xG4YkJ2wC/wK13jTgrZZ8ujAe1D03Lz8DrmTwM3IpneW6X5lWWCcBqZra0pNeajvbxq5vZ45I+kPRymseBeFxYlgWAP5jZibiVckfajvl04Ldm9hauZB4NbIQrT824Om17BnAerlh/H8/WnAFJE8zsIuAcM/sJHoN4MvAicBeuyL0MHGZmx+Hf85Z4lmmRYwmCIAiCSgjLWkEkPYNnJ45Mn6fhMVGPpbila/FMw+vwTMNBwMF4PNY8acyf0ri9Uv2RXYCf4VahvYGdkkUOOrZuDceVuyvxBIWT03z+leTti8eM7QYMTokIjeRRZ/0VeJXhx5tsU2MobgEbkpvnp2muWV7C21KMwmP6dpb0z7TuVOBCPEtzNPAF4FuZ5IQOSYkRW+NK05P4ufgTjQsBH4q7rP+Mf68TgM0kfZpi3/bEMz6fxjNvf1PiWIIgCIKgEubmmLVera2zrUZtaVLdr7G46/SlZuNnN2b2G2AZSXtklu0GDGlWu62T+1su7e+BzLJzgH6S9pwJ+6vkWCZPmlTJRTh5anXX8ssf5kPxOkf/ivoAAiz70fOVyZq0eDWd0fq+O7YSOQDT+i9SiZzWPn0rkQPw/ITqvr9VphQqldiUKvt5Tl1wqcpkVUXLy/k2il2got6gtzCgEjkAD6y9USVyquwNuv9r1UWurLbUgjOtoPzi253epR/5N68/uMcWu+9+naGbM0tPdipLsnijMfl+YGa2Bl4UeF/c0jVL5gEsBNxlZj/CLZvr4S7YnaqYQxAEQRDMLnq6dawr9ERlbVabAhfH3Xz19tsrLc8/vq2Hu0XPSeVMZsk8JLWY2X54n7LP4y7KgyTdVtEcgiAIgmC2MDcraz3KDRrMmYQbtBjhBi1GuEGLE27QYoQbtDgz0w266NYndelH/u2bjgg36NyImW2Clw1pWhrEzOYBdpN00cyfWc+itVc1/z/9pk5oPqggA3p/2HxQASbOt2QlcgCm9F2++aCC9KnoJ+uNfstWIwiYt3c1k1qod3U3sRX7V/ck/9qn1ZyrKdOqeygZ91ZHpRZnHwM/n6++1Hkq+mlh83alP7vG8i8+1nxQAXpXGBF09tJrVibrD63jKpOVp6e3jOoK1T02zp3cDSxRcOwPgCNn4lyCIAiCYI5lbs4GDcvarCMU4yAIgiDoJD1d4eoKoawVwMwOwOvFLYHXbzsIr18GMMLMjpN0vJntjTenXwH4AK+ztj9e9+ySJGsqsDxwGTBC0vFp+bJ4IeHlJL1kZt/HC/4ui3caOErSDQXn+y28XtuKwL3Af4H5Je1pZpemYesAS+IdKN4Bfo8XJe6Lt8Y6QNL7ZvaNNM/eGfmX4gkNe5rZELwe3SS8AO9LwOGSbioy1yAIgiAowtysrIW1pwlmtjauyPwUb/l0P17U98tpyPbAqWb2deAs4Ai8XdM+wF7AtsADeGeGl3EF6ZUOdtea9rkY3i/1RLzZ+qXAVWb22QLzXR64Ae9msDZewmO/3LAf4S7ZLSU9D/wNWBP4DvBNvBH7pZnxzYJktk9j1k3b/cXMqovIDYIgCIK5mLCsNWc5vDH5S8ni9WvgJtoaq78naaKZfQTsmbF+vWRmjwGrSfqbmf0PmCrpLQCzhtl4y+DfzauSXgZOM7Mn6Ljxepa9gYcl/S59HmJm+XZbj0i6Nc1jTeBrwCpJcSPVaXvGzFYusD9wy9xPJX0K/N7MvoN3Pji84PZBEARB0JDWadUlD/U0wrLWnNtx1+dTZvYo3lJpjKR29lhJo4EnzexYM7vOzMbg1rfSueOSHsdbVN1lZs+Y2UnAOElFlLU1cWtalodyn8dl3g8A3q8pamn/wvuEDiw45VFJUZv+ucS2QRAEQdCUuTnBIJS1JkiaJGkDvDn5CGB34FEzWzo7zsy+DTyKx7XdivfRbFQQN+9abGfllLQNruxdB2yV9lkkv3oKM3Z5yH+e3MH7LC3pVc8FmrfI5ouSteDWyCAIgiCohFDWgg4xsw3N7EhJ90o6FLdEzQd8NTd0b+BiSftKuhQQHuBfU5TySs8nwAKZzytm9mlmdoqkUZKOkbQ6Huf27QJTfhr4Um5Z/nMWAZ/NujzNbNU0N6V5Ymb9M9vke4Hmlcj18EbyQRAEQVAJ06ZN7dKrJxMxa82ZhMd9jQfuAgYB/YEngAnA6mb2OB63tZGZrY4rZr/Ckwk+k+RMABY2s5XwrM9HgF3NbDiu0B2X2ef7wL5m9j5wJbA6nhU6usB8hwGHmNnhwPXAYDwm7b/1BkuSmd0GXG5m++MK/DnAvZL+Y2YL4Na3o8xsWJK3Dq7I1VjBzH4PXJTWrwvsUmCuQRAEQVCIKIobdIikJ4A9gMOAZ/Bsz51TXNdQ4BRgSHq9hceH3Q5MBM7HFRuAf+AlOJ4E1gJOx5Wve3GF7PjMPscD2wE74pays4EjJN1dYL4vpe32SvvaEM/2/KTBZrsAY3Fl9O94jN52Sd6HuNXwB8BTwBppPlkeBhYDHk/73kLSuGZzDYIgCIKgOdEbdA7DzFYD5klJCrVlNwP/qtV0q3h/Q4BvSNq0szImTZ5cyUXY8vFHVYgBoNfkitpNzV9du6m+rY307XK0tsxbiZy3J1X3pDtvS0XtpvpUGC5Zoetk/KfVODIqbTf1fjdsN7Vov8pkVdVu6nMVtpvSxHkqkdON203NtP6b822wX5cu/kkPnxu9QYOZj5n1ARp1u56Kx75dYmY7Ac8C3wI2xS2CQRAEQdAj6elJAl0hlLWexZdwN2tHTxcvSlrBzE4DLsZdkwK+J+mpWTTHIAiCIKicUNaCHoGkhykQZ5gK4v6u2bgqkHRc81FBEARB0DXmZmUtYtaCIAiCIAi6MZENGgRBEARB0I0JZS0IgiAIgqAbE8paEARBEARBNyaUtSAIgiAIgm5MKGtBEARBEATdmFDWgiAIgiAIujGhrAVBEARBEHRjQlkLgiAIgiDoxoSyFgRBEARB0I0JZS0IgiAIgqAbE8paEARBCczsb2Y2YHbPoyPMbBEzW3h2zyMIguqIRu7BHI2ZzQPsAawF9AV6ZddL2rOErH8A20t6P7d8MeDvktYrObedgYOAlYB1gQOANySdVEZORt5qwCrAHcASwAuSSjX/NbONM3PaGtgZGCfpmk7Mp7Ljq+LYMrKWBOZhxmvhpYIiNgamdGbfuXncC1wN/FnS212U1Rs4DvgxsFha9hpwjqSTS8o6Drha0piuzCkj73PATsBAYBrwJHCdpA9KyqnyeqpSVm9J08xsKeCrwJOS1Ak5LcDm+HV+KWDAGEn/Kynnm8BPaH++z5X0z07MaQCwZ07WxZLGlZUVdI1o5B50G8zsBaDQBSlphYIyLwEGA3cCM/zoSdqjyfabA19OH4cApwEf5YatDGwhadEic0py9wWOBn4L/B5YHdgIOAsYKum4ErIWBq4DBqVFqwBnAisC35H0YkE52+M3iQuB/YDVgO2AE4GDJJ1fYk6VHF9Vx5ZkfQsYBnwht6oX0CqppaCc44CtgD8ALwKTs+sl3VdQziH4tbkOcA9wDfDXsjfnJOtMYAf8nI8CWoD1cQVuWMnr6SZgM0BpTtdIeqHsnJKsrwC3Au8Cj6V5rQ3MB3xT0lMF5VT5/1LVtbkxcC3wI2AM8Gg6rv7AzpKuKzGnLwC3A4sAn8MVtVPSvL4l6d8F5ewFnIc/BNSug/WAHdOc/lpiTlsDfwEezMlaF/+9K3SdB9UQlrWgO3Fs5v2KwC+A84FHgE/wH4mf4zfrogwGvivp7k7OScDh+A29F25V+SSzvhWYAOxVUu4BwI8l3WJmvwOQ9Cczexe4AL/JFmVomsOiwMtp2V7AFWndtgXlDAH2lXSVme2T5nSamb0OHI9/F0Wp6viqOjaAs4GHcYthKatOjqPT3wvqrGvFb2pNkXQacJqZLQt8D9gHONfM7sCVpBslTSw4p12B7STdm1n2hJmNA66kxPUkaWszWxBX1AcDQ8zsCVwBuFbSa0VlAecAfwQOrllCkxVwKH49fa2gnCr/X6qSdQYwHL+mDsWV9uWAH+D/L4WVNfw83Q/sC9Qs9zsBF+PnapOCco4Gfirp0uxCM7sP+B1QWFnDFdlfS/p9TtZRuGK7TglZQRcJZS3oNki6rPbezEYBe+WeTm80s8dwS89vCor9H1Dm5pKf0wvApmlOlwIHlnXfdMCywDN1lj+PP12XYXNgkKT3zQwASW+Z2cH4U3FRVgbquUr+BSxTck5VHV9VxwZuUdu8s1aiGpIqjfVN1sFTzOyvuMvpIOA7wMdmdhV+w3yriZiJtH+IqPEeBa3VuTl9AFwGXGZmC+HKyG+BU81sJG6tu7qAqIHAD7Iu6+QyHIpb2opS5f9LVbLWAHaUNNHMtsWtop+Y2T2Ue7AB+DqwgaSpmev8UzM7ARhdQs7ncOUxz33A6SXn9EXghjrLrwOOKikr6CKhrAXdlQFAPdP/WPzHtignAGcl18fYzsY5QZvLNMWo1Yt/KxrzBK4U7UqbNbHVzHrhN8V/dWJ6fessWwz4tISMp4Fv03ajqZ2r3dK6MlR5fFUcG/gN66tAl5Q1ADPrg8fO1axovYDPAOtIGl5Czkq49WowfvO/B9gfdz8tBpwL3EKbK74jDgMuMbPDcCX2U9zdeBZwhpl9sTaw6HWaXJiDcffqwmlOw4GlgN+Z2RaSdm0i5i78+snf3LcE/lFkHokqr6eqZI0HVjWz+XEr08Fp+TeBMr8F4Mr2EsCzueVGOSvwubhCvYukdwDMrB9+/s8rOafhwOFm9lNJ2f+1vdO6YBYSylrQXRkJnGlme0l6FcDMVsBdWXc02tDMptHemtCL9CNYe2qtUTROKW27Ke5+WzIjtzXzt7As3BVzq5ltiSsj5+HxWP2ALUrIAbgKV0j3SfPob2ab4DFVZX5UDwZuSsc5L3CUma2Mx6lsXXJOVR1fVccGrqydb2ZbAc+Rs0RJOr6IkGRFuZD6VpjXi84ruRZXx938lwHDJb2RGfK+mQ1L+2rGlenvjbRd+7WHibVxq1ih69TMzsJdoIsDf8cVwRslTc6M+RC4CFd6GvECcGiK/XyANiVyEG4pv6Q2sEmyT73ryfDrafMmcygiqzPX5unA3/DA+0ck3WtmR+LhBA1jYevwB+CCpGz3AlYxs2/g31uR77/GV3HF/mUz+y9+vlcCFgBeMrPBtYEF4n7nA7YHtkiejk+BNYEVgIdTwlVN1qYl5hh0glDWgu7KnviT/Mtm9g7+A/Y54G78ya4RReM7ynIeMAKP5SgdBJ5F0lNmtgqebTkA/1+8AfiTpHwCQzMOw+NRHsWVrCeAqfiP/GEl5jTSXJvdLy1aBHgI2KWk1bDK46vk2BKb4YrR4umVpRWPMyrCScD1+M36AdxKtAj+IHFCifkMx+PMxjYYcxszJkTUY/kS+23GQFzhaJTs8Ajw3QKyFsQVbnCFAdzqdHl632uGLeqQuZ5+mObX6f+XqmRJGppcwsviyQHg1sJbJD1Rck4nmNn7uFW7H56U8SZ+jZ1aQtRF6VUFY3BlMcuTFckOShLZoEG3IblqXpbUmnHbzI/H77QCNwOToLTLsZL0ejObBKza1ZinmYWZzYc/9fYBni97EzOzY4BT80HtKdh8iKRDKptsSbp6bBXP5WP8OnjezG4HzpN0g5l9Gz9/axSUMxZYT9K7ueVLA49LyiuUs4Rk7TpQ0oe55QsDF0racTbN6zvAVEm3p89nArdJuq2T8lYlU5JC0vOdkPFZYLKkyWa2Jh5GMLoLCU2YWX+gT2eygoM5l7CsBd2JcbiL8c30Pu/O+T0lXY7Z9Hoza5deb2al0utxq1qnY56swtIkZvb1JiLWzQQqd5hinyxpS6SPQ/AMwvdyw1YHfgo0VNaqOr6qjq0D2evgsUkD8WtIeA2qextu2J73cesHuPVhbdwyM4YmFi4z2xF/+AC3yJybHgKyLEfJOm51XP/taObuT/FpK6ePuwGjzSwfKzUA+FbJeR3TaH0J1/P+eGLR/pnFU4BrzewQSYVdhWa2BG61/wqegNECLJiycHcqqiQld/hVwLYp63Yk8AqePXuEpHOKzinJa1cfzcxK10czsxE0vg4KuyuzLuoOZBWuURl0nVDWgu7E8sBbmfdVcCZdSK/P3WxeAYYlC8rzuDtuOgVuPMdm3ne1NMk9uc+12LkJeGzJZ9P83mNGl1+WpXHXco3r64yZUHBOx2bed+X47sl97uyxtcPMtsOvhb/g9eRa8Bv2nWY2WFK9zLd63AKcl+Lo7sEzOW/Ca1k1yzy+F1fWeuVeNVrxZI4jCs6lRt713wf/Dg4Gfl1g+4n491ebz+G0v75rJWp+WcG8lscTFv5cQs4hwA8l3VxbIOlQ85IUZ1Auruti/HpcUam4a0r0uBi/Xn9YUM6JwDGS7jKzk3CvwOopJvJsvBxHIax9fbQLaKtpNiI9VBYtuXFP7nMf3CK9JcUz6GvkXdQ1WevgxxfMQkJZC7oNyhQ4VYlip01YHdihC+n1+ZvNP/EyFvlSFk1jnqosTZItH2Fme+K1x/aW9Exathweu3J7XQFtckaQ2s4ly9j66mQ1/aqOr6pjq8MJwC8lnZFZdqaZHYTX1iqqrB2IZ1muhyec7IArpB/hBVI7JJXg2BMgWWNOKVFLrZHcepbBu83sWVyZaagYpRirFdK8RuCdOvIW1s7Mq278qJmdQbmSIosA/623C9oSfooyCC+TMW66EOm/yXp3fwk5K+JWe/B6f7Vr/SlKPEQkKqmPpg4K+prZ7vh1Wjj+TR0UDE9JEIVc/UF1hLIWzOl0Kb2+o5tNBVRVmgQ84P2bNWUGQNI4M/sFngF5ShEhkjq0ZprZUpJeLzGnqo6vkmNLrADcVGf5TcwYSN0hKZYr6wL6kXlpmMm5EgczkFy8D0qagrvV18tnKGf2U0WF+Lfw76IwM/GazzIUrx92cLOBiQeA48xsj5pya2Z98ZIUZevtPY9nNebL0SxLuZIbLwKDzOxVPDP1xrR8Z2YswdGMKuuj1eNeypfu6Ijr8JCJZpnAQYWEshbM6VSWXt8g/qYVd6u8jgc8v1lAXKPSJGUtRq24pS+fqbUKKSGjCCl+7WS8zVS+ftjilPu9qOr4Kjm2xDN4aYa8C+c7eIxkYdKx7IvHee2b5ApXKhpxD21xmfc0GFeqFIyZ1btxLoBbJR8qsP1UYClJb3Y1/q0gW5Jr09WEn+PXzevJWghekuINynWxALgEd2N/ifY16Q4E/pg9l5Iury8C8N+Qy/H/i5sljTKzU/DrYbuSc6qkPlomMSvLAnjm9LiSc6onvz8eV9esSHNQMaGsBXM0Kb3+PjxOrUvp9biF4vt47NooXJFZG38ifwiPpRpqZpsXCAqulSZ5ybzNTS88jucfeDPuMpwLXGFmp+OlLXrhfSEPxG8oRbkQVxBOwePKDsOPbT/Kt9Oqd3yfw4ukljm+qo6NNP4vZrYBbVaMDfFYs12KCknWsVvxshqb4wkrA4A/mNlOjeKLsi5eVdsJIe/+qj1APEKxmLVN8f6dUGHpmw6SThbAr4VDS4h6HVgVz7ZcBVewngNulzS10YZ1+AWeJLJDetX4MLeslbYSIzMgabh5rbFlJD2eFl+EZwSPLzmnquqjjaMtxjPLy7S3BjelgdI+meblk4KKidIdwRxN+jHdXtL7ueWLAX+XtF4JWVfiQdb71m4Q5n0OzwLml7RHstptKWnjgjJXw7O/AJ6SNKbofHJyfoL/gK5akwWcLenKjreaQcYk4CuSHjez+/Hg6X+Y2d7ArpKaZWnWk7lqdk6dOb4qji0ja1Nc+RyI33QEnCGpcOV6M/snXpPrHPPisGtJGptcs3tLWr3BtvUsH3UpW56mKqzC0h1mtltuUU2JHCWpXgxaR3LG4TXpyrSomulYdZ0s8uepQ7KxoXXk5EMMaud7vEp2bzEvyltP1tP5ayOY+YRlLZjjMK+WXmvP8w3gSDPL1+VaGbe2lWFbYN3sk7y8dtvZePzNHng2V9O+eZmb9odkWtzUlpe9UUsaBgwrs00dPqWtifQYPMbvH8CdlCvMCUyvjbYxbWUyFjOzt2punqJUdGw1Wf+gXJujeqyBW9by3IgHgzdiHDOWpMnS2Y4YmNcQ/Dlt53sMcJGk5wpsO1NKd9QUi+TSWynN63mV7687FS+K3GWS4ncNcE3GItYZOZV0skj0pnER4kLUErPMbDPaXwd3UbI9Wy1pxbyLyfRSN6GozR5CWQvmRISXHqiVIdiY9q2FamUIyrr23sAbLueDh78K1BSQJSnW3WAcjbPhysQrVVLLCo/fOczMDsXdvD9I7sf1KBdfhJmtjrsJpyZZLXjrmuPMbJCk/5SQtS3+fWZro53TJJ6otu10K1GFdaPG4a7YfOeBLWkeF1Rlp4HpmNnXcAXy37hLvgV/UNnfzDaT1CyWbqaU7jCzefD6iD/D7ze9gE+Tlfqnkuo1n6/HLXiJlZvxc9zueixxjYOXARkMjEzJAcNxxa1ec/dGVNXJAuAgPI7uDvyB78bOZAmb2efxrGbD/09acCX8xXQdvFpC1mfxEjfb0laPbgEzuxe3ckbR3llIKGvBHIe8w8CmAGZ2KX6z7vBJPt1QvlIg+24IcLGZfRWPBeoFfAnYCdjPvIXN5fhTezPyN+1aXazjKN72qEZVtawOxq1DY/FehQficUzzd2JOZ+EWuR+nzMfaeb4Qj4crZKExr2V2Gn4DPAm/YWyEF5OdV1Kz1jq9Onifp4yL6Nd4IPp6+Lne1cyWx6+DhrFvRUrSmNm8uFWzTPma03AF9lc5WSfhMYgbNZnXTCndgVtktwS2wR8Gat/fULyES9GWYWvgBa2XSq8sZVqFIekveOzifMBWeIza/Wb2Cq4oXZMt69GAFYCt5J0sHgWWlHeymIof9x9LzGlNMxuIK5G/Bi4ys1vw35JbSii15+IZ8N+sfX9mtgjwJ/x/skz3iaHA54GBknd7SWENf8QV1LIPu0EXiJi1YK7HvKL5a0Wy3JKiti+e+j8FT/8/R9I/zWx9vMjquZ0Ieq7JXx+4UtIqndk+J+sMoFVS0fIImFkvYD55Xbr+eE2qdwokTOTlTMTjdpRbPgCPV5q/oJzngePyVrQU43OkpPp1L+rL+jrwUL68hpl9BthC0t9KyFoLt9DUekvWYt/qlV/oSMZGeKbfaqRadxmmSPpMCVkT8di553LLVwaekNSv/pYzFzN7Cxgs6Z7c8k2AqyTlFa9ZSoo5HYRnb+6FhyXMj1vKfi6pwxIcZlZTiv5tZmcB70o6LsWNPV30Gu9A9gC8NMaBuPvyejxesGGZkhTusaGkp3LL1wRGSlqoxBzex49vVG75l/F433ru32AmEZa1IHCKNpS+nw4KZ0p6BLe4dYVaqYoqKFXLKuOCuR6YKGkC7n7qDK/jMUr5/qsrAWXilZagfumJB4HCwfqJEbibOl92YFX8uOcrIiQpGvdI6mqdqbNxl94v8dpVu+IdJY6lfVulIozD4zTz8Wkb4O77wpi35BqKu3rnya8vWbqjN16mJM9btDV2LzKnhue6iEs8I6s3bnkfjDej74MXnd0av0bmxy3LN9K4Rl1XOll0NLel0/Y74A9+D+Nu2iWBm8xsWN56muNdPNM2z8K0DwUpwmS85FGeaZSMpwy6TihrQeDUNTHPpJinjuLMFgC+B9xRVE4TytayGoUrDueb2Z34TeJv6lzT9D/grpxf05ZAsSHurirTGugxXIk5Ord8d6Bp3Jt5sdpzaQvcf8PqF6G9q8ScrgM+MbPrgKvLWh0zrAbsLGlMcqN9LOk8M3sT/x7KBKj/Hi8dMoD253t/4MiS87oEj7scTDnFuh53Ayebt0z6AKbHQv0OV4yKki9N0gev/TcFV2gKK2u48tgXuBmvGfb3nJvxAzP7K67oNqLTnSzypEziHfHv7N/4w8OPJL2cGfMc3sKqkbJ2NXChmf2M9tfBOZS7nsCV1fPSd/d8msPK+ENGZx/igk4SyloQNKZozFNZ8nFmtbT4yylZsdwqqmUl6Ug8c3YNPBngcLwX6q14HE+Z+LdTgf54kd3ak/54/NhOKyHncLxt0ia01Ub7CrAWHm/UEEnnm9nTuIXnH/gN8d3MkFrgfL1uCx2xJLAZrszcamb/w9sOXVOytMRE2oL4x+DH9Hf8JlvYvQsg6Y9JCd0fd8/WypLkW34VYQCwRpnSGg04CFfKXrW2Yrar4HGR2xQVojrdNcy7klxAue8O4ADghmQ5zstcVNLb6Vpv1qKr050s6vAzXNHau0F5m9Fp7o04BrdG307b79UUvP5b0fjAGofjBcWfTS5R8FqSt1He8ht0kYhZC+Z6ysSsVbjPLwKvSJqWW960paS0AAAgAElEQVSCxx6NLiGrklpWdeQuBPwUL0XSvzPnx7wl0IK48vDZztQOS9aiH9O+Ntp5WatDQTnLAi+VrTfVRGYfvHXZNnjJi1eAq4BLmx2rmf0Zv6HuD/wf7q7+P7yR+OGSCrt5zfs1Xi3plc4cR07WQ8BvJdVrzVVWVn/8WtwCVwJr39+d+Wu/k/JXBh6QVLgXZ0oAWFLepzW7vGmsWTN3bJaSrtkh1OkTa2YLAkMkHVJQztdw615fXCmejJdKmUExLSBrxZQ8sSaZ7y4fhxrMGsKyFgQlMLON8QroK+MxLjsD4yQVyQDN8gL146eWx2PiygSEL4tXTZ/hh97MTiv6Q5+2WRSP49kej+v5D561V+r4zJutXwuMkPTLtOy/KWFgcEmlYh5guFLhWjM7BH/CL6Ws4ef6QPNCxPWKmA7scMs6pKzNzXH315bA23if0ZWBp83sV5LOaSDiADxLbwfcbbx3kjEVT2Ipw1F4x4gquBx3YV+KN09vF+tURgnBE3C2k3Qjbb0zq2QtCsRPmdkutLWX6wVcb2b5GK6l8VjLRtRtlF6Hht0P0pwMt4KBW8QeN7N8Bu7q+ANT0f/h64FNJT1Jpn5jJ3nAzLaU9CgztnsLZjGhrAVBQcxse7zu0IW4C24ePFPrj2a2sKTzm2y/N23xQ72AUekpP8vCFIvFyv7QDwGe6OoPvZndg9ekew6PbzmoC0/R5+NB71mX50BcKTmXgv0czez7eKmAX9F281kfOMHMfiDphhJzugi3XN2NuzCH44rV+hS/CWNm38XdqVvhisyfge+m5JPamP3w5vAdKmuSXiOVmEnbDMKTHd4vUw8rcRVwlHmpjhdLlHqox+G4i/b7ddY1VUJyVFLM1rycSD1X/1oUCxu4Hn8Q6oVnfz6Ex5bVqLnDr28kpJ47NjfPvpKKxokujV+L2TnmmYCXuinK03isXRXK1Ru0/cYEs5lQ1oI5muRufDnv+sq5G6cwY6HbegzBW01dlTLAkHSamb2OB843VNaAy/Cbe288iPs02hfQrd0wilTYnxk/9A/hyRRle6bW46vA2so0tZf0jpkdhScyFOU4vHjq9BY7knYys91xZaiMsrYFbtW7K1nXzpD0qJmdhgf7F+UyPJZnJ9ydV69MyyiaKBGplEg9FkkuqGZ1/7JsgVtYd0+y260s48JuppCUpKpitvfkPtdc/UdIunvG4e1JSTLHw/QOBsMbKVXJfXtIo/mZt9+6AG+jVhv3nJk9AOyjJkVjJY0glWxJcafrS3q72bE04V080eQ46p/vTett1AGPATeY2SMdyCrVazToGqGsBXM6Td2N8vZHRVxgKwP1Mv/+RYFyGyno+HKY/uP8gFLB2LJU9UOfU2bPzyyrt88y8WZv44Vdn88tH0C5DMMv4GU68txPc+U4T1/alPKn8Sy+R/EbbhnFaIkC1pNnad566p4Oln+Mu+MaNezOs3uJsU0x7527CvXdxSeXEFVJMVtJ0y2fKY6rRZ0s2qsGvTUzzI8/nDWa3wW45Smb2b01/oA0FI9hLDqnpgpywdjax9OrKv6UeV9lglVQklDWgjmOKt2NOZ4Gvk2bklCz1u2W1jWb1zG0xZZ9A/hGB2UkSrXP6aIlZByuzL5JWwusWm/KGp3pVXk2XkJgIJ7FBu6yOohyfUZH4/0uD8wt/zFQ1gL4DJ4McAneDP6r+A13IVyRK0RBN9e8+HfcSE67QrjJ2rsi7jot1aReqY9jFZjZj9Mc5qHteiC9/xee4Vt0Xvms567M60DcRbtk+vwWnmhStrtGVXwLL0A7PXtT0uPJBT5yJu2zocKUVWq7iqQ9mo8KZhWhrAVzIlW6G7McjBem3BS/GR+VstHWw5+om7EJ/sQ9kRlLd2RpanEws7G4Ne2dDkp3TEdSIwvN8rRZHdfEK7h3GUmnm9kEvI7VL/HYvufwOLg/Ndy4PQcDd5jZlrhbpjbPRfCg/jIcC1yXlKIr8CSAm5K820rKqpzkTn3WzA7G+3wWsQABYGbT6Pga+AS31F0LHF2grMSRuIv5JNwyvQEeH3Y5Xjy2MNZx39qaG/N14Lasu7wDOUfjWbNH075t1bFm9omkk8rMqyIm4pbffKmNxSjZNL0EDTOZO4jtq203/TqQ1PR6t47rSmZl/VW5bgnBzCGUtWCOo0p3Y07uyFRG4mdp0SJ4nNcuRVyEWStDBRaH42gLkD62s0LUvlflzXjmXplaYY1kX4BbruqS3FlnNop9kfSIec/VnfDaY5/idbuubBYTVEfWjcnS11vSy6nMwY/w1kJDy8iaySyOZ7uWYV/cbXcsfk32wh8ijsMfWP6d1veieTP2ZYDLJH1sZqNx69F15oVbL8F7jRZlAJ6o8Aoex9cLWBuPr3sIP86hZra5GhcX/gleMy5bTuRx80bsQ3HFclbzR+ASMzuS9tbjEyiXhFEl9+HJOH+m/XXwfdylOQm4xswOknRpE1kfAfvh9Q1rsr4EfA2P2fwCcISZfU/SzTPhWIIMoawFczSS7jWz/zPvuTkPOTdCWReKpDdoH6PSKbpqccjF3XRYugO/QRelksy9EsyHu5AbBiqnelhnd7S+TJ08SWMz75+gvCu1MjqwXCyAF9wtW8j2MGDPnMXkSTN7Ge9VOyQpNn+hubL2Jm4dGodbjdZJ83mV8q3QWoGL8cScqTC93dNZwPyS9kjKzml4JnJHLEj9JCCluc4OjsZ/T07HH9zAYzVnl/IInu18kKRzswvNbCT+UPl1M/sHbjltpqytBPxGUrvfkPR9bShpqxRycgL+oBfMREJZC+ZoUqbfgfhNOR/YXjjAOclaCL/RrYXHOOUVvzKZVl2yOMyM0h1Ul7k3O6gby9PMRZylibt4ZpCfcyvwDv59XVFS1hL4tZTnDdoUrNdxpacZ1wKXm9leuHv4CvN2WFszY+/R/2/vzMPkKqt1/2sSL5NwZHDAAZHBl6DIIEJQDFGJgogYBicgDEoQFFQgCSiYoHJQwSBDUJmJIBcUuTIdAZXpMgmGICAsmQIaJEgAB8IQSJ8/1lfp6t3VVXtX7e6qrqzf8+RJ1+6qr76urq699hretxE7A5tXT8ya2RJJp+DZqH1x5f5vNljnFuBwSQdYEtNN5ewptK4n1hTpZzoSODLpEy7OZnvzTJWWzOb06clVcz192eM7yeeruy0De0XBA/eK/ds1dFZWumuJYC3odvYD9jazQg3bgzAbLwNcTP8euGZoNeMwFNIdpUzutYnBArIZw7mJIpTcwH0tMEvSpEppW67IfxJu1zUK/1vIY800DXgOWDOVjs/C9fEW0iALWoMngXEMzIptk9YDHxho9Pd0KF7im5ACR/C/xRXwoZ+hIPf0Y51J7DxTpWVyN3CwpK9m5IoOom+g6n3UDuyzPIzrCWanmicClbaPdzJw0j4YAiJYC7qdVyjvyns7YLyZ3VHCWi1lHIZCo6nMyb1OIadMw1BR92RfpxQ+gByZmS/iIr+PSlqYnns13CNyMvBxvK+toRhx6vn8dtXto4Cj8u41w3TgLEnb4DZIlb6nzwJfTv2Is2ngkGFm90vaKD1uDC4jchbe4N5wErsJFlGn37KNNAogv4L7y+6Y+g0rGftVgZ3kDizn471ojTgc11n7GP1/d2OB3SRtiv/einj9Bk0SwVrQ7cwCjpG0vzXhj5fh7/QZb7dKWRmHutIdktYys0YWOtX33w4/uY8BluBK6LMaNH+PCOpMygGFy9iNeA74XIP7bIA7KSzES1Mv4SX29fFSeGWisGFW08yewbNOG+DTra8AfzazBwEk/RbPxm7daOONgsiCsjIXSHoMDxS/lPZ1H/AhM7st9ZKeQh2nh7SnD+AZ7T3x5vk5eFbtaEl7WEGzekl74DIy6+Olw0OAJytTpeYm7UUtv5omTXdvkX6P1cffDMw19z59ioEZ736Yizyvjwe1G+Ov929w39jn5TZwYy2H8LWZXZMC5C/S9566Ga9UPJ6EpfcztxILhpgI1oJuZ1t8xH93SQsY6HNYt08pIxB7Ku6ZOAV4hEzgVlA0tpSMQ9qjcO2rWp6XbyDn33nqUToNz+j9NK21BXBdOiEWkm3oQK7P3B6NC8/uCHw37yKpvPhdvJxUa2hlXTN7Cc901eMlXE/tS9VyGpKOB1Y3sy/k3VPVcz9Ijb4yM3shDWJcR2O9vGyGdTQu8bIaHigV3dP/x0WMa33vDkkPAb+lynqrBj/CX8/b8YzPC3h/5+fwQDZ3sCbpQLzn6r+BH6TDdwInSVq+TK2yBvvYDc94AqyDl7FfyNxtHTxIIpU1FzRa18z+BZw+yPfmSXqjpFdzDuQ8yuDZ/fskLZD0SBv6PZc5IlgLup1z079mmUdfNqZyUr6WFkVjC2QcZtVZpsIZ6bmPx09qU/AT2ZeBIif8o/HAod+UmKQb8b6VoQjWhk0VfbCTsNy6alfyi/X+DFgT/90UcWPI8hk8m5LV5DoD15QrHKzloOHrPVg5XNKJ5BzWKEhDAWF8WGZXM1skaWe8/Pmy3M+2qJPFIcD+ZnalpOMAzOx8Sc/gFynDEqwBN+DBWuV30kP/308v/plwxBA8d1l/d6Pwz5pgiIlgLehqSuhZKuQOkIYE3ppTd61uxgHPuOXhfcDW5urpk4D7zWyWpL/gJ/y8r8HqeOYiy43kM8suyr/xaboyaOXkcwOeUczLlni/YVEHjCzzge1x+YlqdsMzt0NBK8HWyXj58dCS9lKEBcBGkl6LS4lU9rAdfc3ueXk77maR5WH6JDiGnCRJsx8s9Ss9oYRWjbwMRdAdDCERrAVdTat9ShnR2Dy8Hld9r5tlk/QaYBKDl9KKTN0txnukoE8X6/d4BrCItdMs4ARJe5n7pSJpJbwMUiSYQdLrcAmKwX6+DydduLrWRWX18qTH1JIrWAXPRM5r9PgqHqQcba8jgYslfQL3c+zBX6/NyOeIMdzsSEbOZRiZiQuxLgHuSPqJ38DbCYpO1d6G/+3NSLd7JfXg5dWhkAHJk808RtIqksZS+++liHdt0IVEsBZ0O9dnbjfVp1SQPFmes/DS229orZQGrkE1RdLheO/N5yTNxPvNipxct8GzRn9NfUSL8QbsVYDHJe1euWOOHpWf4YHHBRT8+Yaql4f+3qfV/JVikhTfw3sXfwg8xMA+yFwnVjO7VNLmuAn7RvgE4vXAZ5L4clsYRJtuFTzrdPjw7wjM7ORUjl8Hn3AFvyC5Mk+zfIZDgKvkFmYr4BciAlbCM51lkmuqNA08/DTtIUtRX96gC4lgLehqSuxTKkKeEsMuwKfM7NoSnu9Q4DK8dPYTXMjyGVzjqYi+05npXyPy/HzbAeOalDkZql6ebEm74haxIKNJ1YiKYG2tbGPR3sV7qCNanMRW/zDMDdwzMrcrr9OdZvbQMO6jH2Y2F89AVm43NaFsZvemAZ7P41PPo4FfA+eb2X/qPjhDiVOlx+G9it9KjwmCfkSwFiyrFO1TKpvn8J6lpsiU9P6DB0cr4tmP3YDxeJYtt2xHnv6+SvBAY+/D+XjJqjA1enmOtyorrTSx91IT6z6Wys8T6JMmuRsvo+YO1sxsuaLP3QLtaODeh9qvx2QfPO6jZLmT4eTDwHwzOxtA0o/wzHJDg/MKJU+VrgGcFIFaMBgRrAVdTYl9SmXzXfxD/WDgIStuND+PxgFG4SnVHOQNHqYAP06aXbVKhXmbwk8BzpV0b5W+10OSbgYOyNr71CNJnFyF95v9Bf9Z1gfmSdrBzPKoulfWWhHX/BqT1nkAuCjbWzdcSFo5R3P6K9T218xyLd6neBVeYn8J76PbCx9WeaKFrQ7GsE0Fp7+5Y4GDqw6/gvcPHmZmZ+Rcqsyp0svxTP9wCcyW+XoP2+9uWSaCtaDbmUc5fUplMw0XKb0PoEbGolGAVWhKtQ1ckv6/qupY5fdQJID8Me57WS3UuhMuUXIybgSfl9PxrOD+lXKX3O/1LPzkumOeRSS9G8/AvIpnUkbhZe1jJI0vYUq0GZ6Se7peCFxlZi9n75CGRsbkWGsCcKSZ9fN8lJuB729mB+TdlKRjcEHWB+rcLY+AcJkcBnzezJaaj5vZ4akn7kS8HJmHMqdK5wPHSvo0PsCSvbjJ/VkltxbbHreCOgfvx3ug6sIm10BOWut1wItm9qKk9+DWXnPMrGJ1t5AcQstB60SwFnQ7ZfUplc0+rTy4iSnV4aasYPJjuOL60pN9kij5MnBTwbW2wCU3lvYlmdk/JR1NfpkUcL/Na/HA5RUASaPxfr8fAR8tuK8yGIe7IfwQz0T+GhdUvsaqLM1ysiWu/ZflDrwnsgibA9MkWdrP/01Cq0vJKSBcJmvg2d4shruG5KXMqdLV8UC7QlPZKklvwwcw1khr/hqYCrxf0kfN7J68AzlJz+7nwM6pHeEm3FN0uqQjzOzU9P6vJfcTlEwEa0FXY32m1pU+pUrJ6rf02fmUSSUYbLSvG9K+Nqjal7UpK1M69V73GiKw9VgEvC09tprXU/z3NwcPpLK6ZltQ1bieg62Bg6pL12b2iqTv4Zm2YcfM/gj8ETgiCSrvivdRzZb0K+DnlfdcDv4IHCnpS2b2IoCkVYDvUDBANrOdJK2Km3/vjp/o78YDk4vNbChKqo24Gc+C7lvphZS0Al76vaXAOqVNlZpZUfmRwTgV1248kD45n8/i2eOTGehOUY9j8YGH36b39l/N7N1JaqahRVhQLhGsBV2NpLfiV5fCT9KjcE/GxyRNMLNCTf6StsfLAE9J2g8/Kc4BvmtmL5nZU3ijf6N1XoeXKHYGnk37WkXSDcDEIr1YnUiJr/u5wNlJU2tOOrYJHjg0GnLIci3wfUnj8RP2Ytzk+vPABaryxLT6/pd/x3vdskHf+rQuw1IGD+F7E7AebmO2g6RFuJdjo4DkANwM/ElJD+JZnnfiAfMuRTdjbn90HnBeKjsfjjfln5BKq6eb2YX11iiZr+DZp78n4Wjw392T5DC6r9DqVGl6v52QXBnK8mMdB2xlZq9WWivMbLGk79D395OX9XA/VvDXpWLpdS9uYxcMIxGsBd3OLDzlv52ZPQsgaQ3gfLyctVvehVK5bCqwnaQxeA/UGfgJbHXc3ikvJwNvBcaYmaX1N8KDk5kMjdXQcFLW6340HizMpK8P6Gn89ftewT19CC/ZrE5/0dnb8BPTeul2I+P0n+A6a0fRV+4amx6Tt98p71AA5CiJpde2kr0ajwdsPwcON7OHU3nuJPzk+9Z6a5nZ/WkY42N4wLcIN4W/LsdeB9vf1mlvu+Ieo5fgpc+1gOPSgMekZtcvyN9xXbuP4UHoYrxP7OomSsatTJV+CH8fL6J+xqvR+7GaRXiPZ3aQRBS/kHgMGC9pfnp8xbB9jxrrB0NMBGtBt/MRvOfp2coBM1soaRrFe54m4/6Et0s6E7jBzA6UtAX+4VwkWPskHsgszc6Y2Z8lfQXPanRysJann6aU1z2dPI/Ey3JrAoubzTraIJ6XTXACsDLuvrB6OrYADyiLTPPdJ2mimd1V5z55G7ifxPuJLgKmZoVizaxX0m9wj82GpD6yyxresQGSTsKDyDfg7+spwGWV8mq6z7/xfr/hCtbuw7PXLf18rU6VVr8fS3xv/gT4qaQppIyopG3xTGbuC4nEdDx7PRq4wszulHQ8XmKdWNJ+g5xEsBZ0O8/Qd0KtZjVy9JZlWB14IGUpPkFfZudfFP9bepHaOmRLaLNauaQ3Astnjye5jbzBQ9Ovu9zf9CIzeyl9nf1+9Z4KlUIlbYaX4Zb2CQKzCvRzVRwTZgAzJL0Bn5Zrpvz5Km5iXu+58jZwbwvcZmb93lNpMnATM5tjZlfRfzp3OBiDn/R/VSfIvgP41PBtqfHrnpOypkqB0t6b35H0HD5FvRL++34Kv5AoJABuZhdJ+j3wFnNBYvCg+gQzy+MYEpRIBGtBt3MhcIakg+hfsjqV4hNoc/HMwEK8wf1SuUflccCtBde6DDhN0h5m9jAsHTY4Fbiy4FqlILd5+gkeUFWzVG6jQPDQyut+DP4avER9rapeCvStSZqYnvsSvF9wFB54XitpdzP7dZ3HDkUAeWV67itwiZl+1mAF+pTAs5VvAv6ROf4OvOG8lo3RcPA34JeWEXuVtBpwhpntlt7/Dw/jnsp63cuaKm3pvTngyc1OAU6RtDIwutlMtPo0Kp+p+voFYHlJa1t+rcSgBCJYC7qdb+E9HFfTV757Fb/qnVJwrQPx4GAdXIfqsdSj8nbg0wXXmoobUz8oqVIqXA0vFR086KOGlhPxE8Yp+IdyKzT9uptZtezH3rjdUhkG4t8BppnZiVXHfiTp63hQWO+EOBQB5Mb45OVaDNS9atinJOmLwDfSzR7gTknZnqvVgGGdME79aRukm3sDcyRlM48b0h6JE2jxda+irKlSaO292Q9J2+EtG2OAJZL+hGfoitpzzaO+8Hb4lQ4jEawFXU3qvdlH0tfwZuIXgYdzNnZn1/oTPj1YzTTLaX2kgW4Kk4D/AnbAg6Or0/5ei5cRh5vX4pY3LTcPl/i6/wpvvr6n1T0B6+JK8Vkux3t6BqU6gMwEk/2Q9Pq8mymhT+k8vKS8HHA23i9XnUXpBZ7HDc+Hk0V4mbji6ToVD9Sz+5o2zPsCSu0PK2WqNNH0e7MaSV/AJUQuxIWeR+HSNNelLP6vCuwp+z4fjQ/hHEMxz+GgBCJYC7oeSZvgV/KVPqxNq8bai/Y89btqBf4kKe9V6zxqX6lWMk/NKPyXySzgMEkHWw0F/EZIGgfckjTHxmW+vQLw3qrX/cacy96Hl0/LCNbuxwPjUzLHP04B67GUvXqTuYdp9fG34/t9bYG11sUzthuk/3fA9fZubvTYpFc3O63zKHCzFbctK5003LAugKTrgF2qB03aTa0ydjUFPhPKnCot5b2JT09/yczOqT6Y+uiOwy9+cmG1hbcfTpWAC/AqQDBMRLAWdDVJzHEq3mSbLe0V7Xlq9aq10y2ifolnYSZJWkBmAMLM1m3w+OvxXp2n0teDUSQYfQb4idy2aB4D+4uKGIlPBy6RtBV9fXdb4zIie9Z7oKS9gIpwaQ/er5gNaN+Mn8BzkQLaq/BJ4u1xfb4N8Z/3s43eT9U6XfiAwbbK2JZVKNj/VholZrHKJFvGHo1Pq1b6MfN+JpQyVZqo9d4ci7839yqwzurU7im9ER8yKINe4C0lrRXkJIK1oNs5APhC9kqzSVq6ah3kSrWTOB8XvPw5TfSsmdlytb5ukbkUcxcYFDO7Qi5qfDBup7QCfmLbxswa2QNdigfbPbiO2a1AtfBppbR3aYEt/QA4wsxOTfIVmNlUSU/gZaZGwf9Q6HS1TMo8rmUuHL2EOn1P1tgDt3RqlbElvRa/ACuSwS1rqrTy3twBl/85EL8oMeCDOd6b1czCxYb3MveCRdJKeB/daUX2NIhQ7yp4f+41RdYKWieCtaDb+SfFfB/rMRxXre3kHcAnzeyRVheqUQatULHj+nvOabJHSVOYmfVXpqAWnaTlcBHTD+DTvOAn27tp4OVorkj/7bTOPNznstKbR5PTcRtTW0rjMjz4r8sQ6XSVwYfp67nspH0Nipn9R9IMfGggr9hymdO8mNnvgd8ngeMlTZaOt8G9Xf8q6SG8NLs+HmQ9Lmn3qudrlCnP/u4qf7uz6Y7PuxFFBGtBt3MYMCtdJT7GwNJekRNsaVetHcrlwHa4M0OrnIUHf8vhdlo9wOvwD/xeoEfSH/B+pn6lwyR+W5GaOAe4V9LTmfU3wUVpTy6wp5m4gv403MNzFPA+fKJvBTOrN+VZzQ24VMZ19DXJ3ynpYWB3M/tbznXmpefPBsc7kqNPqVHvVRW9ZvaznPdtmYwu2N7AVweT7sBfy05hE4r1ipY1VVq5kDgG2J90IZEyrKea2fcL7OnM9K8M9gb+Nph2H/53HQwTEawF3c6KuDfidfQvxzTTyF/mVWsnMg84KQUBj+A9PEsxs/0KrHUuLhy8d2W6NDXTn41njmbjwp0n4zZE1YzHbZEqv69sZrQykHF+gf2AT99OzAQTd6dM2QXUl+So5sf4a1XtVjAG16ibRf5JwKOAc+UOGKPxXsF34MbbefqU8u63Fxi2YK3TpTvS0EO2NLsKHoDkzhiVnM2sXEgcQWsXEstRX4C4CI/Smdp9yyQRrAXdzg/wTNHptK4dVuZVayfyRlJ5L5HHVmowvobbaS2VATGzRyR9Ffitmc1M2c4BelRm9ktJ6+AnnkfwALn6hNELPF/JbhZgEbXdE56lvp5Ulm2ATc3sqao9L5T0TfxEmwszu1TSI3j29148yDNgnJk1FB6uJyHSZjpauoOBwy+V8t4RZva7vIuUOFUK5V1IfB0X274GH4S6rKIBl4dO1e4LIlgLup8V8FJCy31Y+Amo1kl9aR8W8Asz+3EJzzXsmNm+je9ViDVrHFuD/p87NYOkqvJ0v0GFJDq6Mc0ZSU8Bzpb7Jt6CZ0Y3xQ3OT6zWwWtQHn8a2IyBqvsbUsAsu8oVYVLm+MqSDjGzIiXeisbbO+nLFvfgcjWbFSyltUSnS3dUZ6kkrYo7czSzv7KmSqGkCwkze4+kMXi2+ijgTElX4hdhV+aQ5OlU7b5lnp7e3iIXlEEwspD0DTxtf3CrKviSDsNH7E/FpwF7cOmOQ/APtifwjNLJZvaDVp6rHQwy/bWUIg3TSTJlT7yf7078tXovrtR+CfBdvB/tFTPbpc46Y9L9DsWv5m8FhJ8wPmlm1xXYU3XvTeWDrydzrAfv8Rq0PC7pUHwyeCYwJx3eBM9qnFAvMMr04z2Kl7pq9eNdbGYr1v2B+q+7P/6+fE3Vz1H5mf5gZnn8XJcZUoZ3Kn22UP8ATmtV4qR6qtTM8g4qIOlzuOtHrQuJi/AsGVCsz1bShnjW7qtpzUtxm6+GDgtyA/iO0O4LIrMWdD8TcC2tinZYtg+rSG/ZJGCymVWXCi9Ldi7fNLPNJHEWNdMAABNsSURBVM3FG6dHXLDGwOmv0XiguxquwVaEI4F/A8fi+mPgwewpuKH0dvjv4ssN1jkNL4X+BZ/+fB3ezL0fftW/eYE9lVI2TCXc53Fx5Gn0iaF+3cwa9dGNp3Y/XqWHstl+vG/gSvffw4PArfA+rNkUEEItG7k5+cl4UPqa7PfbId0h6WhcvuVoPDAaBbwfmCHp5SJBVpYmp0rBS53g/ZzZC4lN8d9t7j5buWfxbngf3NZ4pu8iPDi9XNLpZnZkg2VuBHaW9C5qZ2t3yPFzBSURwVrQ7Zyb/tWiqEbS+tTW/LoXL4GBBxVvLLhuRzBYw7SkEynW04WZ9eKB2rFJiuCVTNPz1elfI7YC3mVmT0v6FN48vUDSz/GTbZE9laZzZ2Y/xTMoRR83VP14bwHOMzeanwOMNbNfyO2+zgaOL7rXkjgbL6PtToES8RAzGdderLZ3mitpPh5YNh2sJYpOlQK8B7+4aYn0+96NPtePC4E9zeyvVfd5EM/CNgrWTsEvkO7C36e34HZTb8KHbIJhJIK1oNu5Gp+wqnV1OAbPguXlVnw6az9LHpdJ72s6fTpdH8ezLN3EyXi579AiD8paKUnalZxWSlU8B7xJ0it4hqDik7gZsKDIfsqi1XLxYP14med4jbmdVF6ewiUf5gEP4K/PL4D5tFdtfkNgYzN7qI17yLIqtXsejT79vYaUNVWauAIfMLir4OOyHIQHaF80swcGuc8cvHWjEZ8B9jCzX0l6AP9bNvzitxQx4CA/EawF3c5Z+NXgr4DD8dLZunh5oFDwgWsgXQE8ITdu7sEDkb8Cu0j6KPAjBkpRjHR2JCP42YhWrZSqOBcvDb2El/eukfQlvJRaKLNWIqWUiyW9Ec9uDHYhsVqBPV0MzE6WaL8Bfibpj8BOtPfiYS7+s3RSsHYLcLikAyoaYkk7bAoNxJEzXJ+53dRUaaIsN4QLgOOzE6BpkGK6mR1mZveQz6lhVfqmm+8BtjSz+yQdR76seFAiEawF3c62wAQzu1XSBOAKM7tZ0jTcODn3xJ2ZPSrpPcBH8InEV3B/wN+ZWa/c4PhtljH4HinIzcBrZQrWwAPdIrRqpUR6zDck3QG8HbjQzF6V9DjwWTO7ouCeSqHEcvHZDLyQWA/YheIXEtPwLOSaZnaZpLNw3beFeH9fu5iNTySegwds/aYRC8pblMWheD/WhBTQgg+/rICbsueixKlSaMENQZLoa734Fl7Sze7j3bjF2mEF9vQInqF9HP+c2xIf9ukB/qvAOkEJRLAWdDs9eCkIfJpwc7z592L8SroQZvYq7os3wBtvpAZpVczI3K5kCu5soozVkpVSNWZ2aeZ2rXU7gaLl4jIvJBZTpZhvZkfh0g3tZiouS/GZGt/rpZi8RSmY2f2SNsLFh8fgmcyz8H7I+4qslZ0qldTsVGkrbghvBqozebX8aZ/Hs/5F+CHwc0n74cMJf0ztCO/HP0ODYSSCtaDbmYOrwR+Ll2Qm4I2zFVPuoI/L8ECjMrlXeX0mS8LMPlxgrXk0aaWUhGLfl4Rma2X7ltJhThFFy8WlXUiUKbtSJp0o3CvpA/hrvCdetp6DZ9WOlrSHmf0i5zqlTZW24oaQ5GuWS3t6FP/bycrBNLPumand4z8pwJ0IfBGfYJ7e6vpBMSJYC7qdI4ArJC3Cr+KnSLoHWJvi8gjdzmw8wLqA1if3vgmc16SV0jHAf9LXM+rcry0ikXXKxatTrFxc5oVEmbIrpdIpYr1V/AjPFN2O/75ewMvsn8MzWLmCNUqeKs0O5ODZ1UIDOXmC49Qr+UQj2ZR0AXBCpf/NzK4Grq70v1GspBq0SARrQVeTykpvB1ZMmZotgIl4L8/F7d1dx7EdbnWU9eJshg8DH8RPhkWtlPYB9vZWnIa0o+dpRuZ2s+XiacCVZVxIlCm7UiaNxHqBdgRr7wZ2NbNFknbGy58vS7qeYpIUpUyVQqkDOXmpeTGQ6X+bjlteldH/FrRIBGtB12Nm/yJliszsCdxsOxjIfGBJw3vlY09gZtZKKSfXV329JnAA3odzBx4UbYb3QJ3a4h6bZSI+PDGYNEJevo9LPNw+hBcSTcmulEgnivUuADZKbgOb0ffabIc30+elrKlSKGkgpwCDBfBD1f8WtEgEa0EQVJgC/DiVP2pN7hU5kc3EDaVPBB5j4HTboGtlpux+B3zVMn6rkm7Ag7h28AEyThhNMhsvfR4iN8u+Bs+sXFs5+ZdAYdmVkulEsd6ZwP/DL0zuMLMb5LZ004Ei/rilTJUmShvIaYUa/W9bAs+kKew3A9sAd5uZDdeeAieCtSAIKlyS/r+K/lfeuW1uqqg0tG9fdWyp92aBtcbi/TtZbqN9GdLTgIsk/YTageiNeRYxszOAMyT14Bmej+DBwrmS7jKzrfJuqGTZlTLpOLFeMztZ0o3AOvTphf0eNzq/u8A6pU2V0sJAzhCyJ95LuWcSxb0TL8+uXGQQIyiHCNaCIKhQ5uReWWvNAY6UdKCZvQggaRU8GLy1pOcoSkWMt5bdVKGgNpXNNsczFmPxDMuLuGZaEWbU2Eezsitl0pFivWY2lyrrODO7regaZU2VJo7Cg/RmBnKGihPpP4jxIh7gFh3ECEoggrUgCIDSvTPLWmsyLhj6ZPI07MEnCx/Hsw7DjpkNahNVhNTQvgXwLJ4pvAnv77qriTLoPtTuQ5qcHdQoKMHSKp0q1lsGZU2VYmaXJsmawyg+kDNUbAzsVsIgRlACEawFQdCxpFLThnhv15h0+F7gt2ZWRt9YYdJJdQszeyZz/M3AXDN7Q86lFuN9U08DT+ClwflN9qtdi8ulXIU3vr+Elxz3As5L6w87HSzWWwZlTZUiaRJwUXYgR9LKkg4xs9wCyTnJIw1T1iBGUAIRrAVB0NGY2ct4du3Kdu1B0m7Ax9PNdYBZkl7I3G0dCgwemNkESaPxpvRxwCR8KOOfwE1mVqTZfQJwZPakLukmYH8za8swRqeK9ZZES8GMpDWBldLNc4B7JWXFbDfBp4ZzBWs5LySeYqBLQi3KGsQISiCCtSAIgsbcgAdrlYxED/2zE724f+IRRRZN2cHbk1zDIrwvaCdcp64IW+LaV1nuwMuO7aJjxXpLoNVgZjze81YpX1f0DStDOJX3V13NvaIXEmbWiweadSlrECMoh57e3rbpJQZBEIw4JE0Hjq8ou7ewzkH4CXscsDIuA3ENcI2Z3V9wrRvxScIvZQYxzgFWMbOiUhJDSkWs18zapf9WCpI2JQUzZvaCpLHAC3mDGUlr41IZj+ABd7W/cC/wvJktbLDG6/HsWw+wNx4AVgdrvbg22s/MrKj+W9AhRLAWBEFQEEnbA3PM7KlkdL0rPg34XTN7Kecac/GMxTV42fPlBg+pt9YY4H+A1+FTlpVBjAeAXczsb82uPRSkScc5ZrZau/fS6Uh6Ter9y3Pf6bhF1PNDvK1gmIlgLQiCoADJwHsq3pu0Aq74fgaeIbvezL7cpn0tj4uxCi+p/jmJnHYckr4CfNPM8vROdT3Jr/NI4F0M9FAdUySoTRnVd+EWX/0GCfJqAAadR/SsBUEQFGMyPgV4u6QzgRvM7MCkkfUboC3BWsroXdaO5x6MDhbr7TTOBtbDbaUOB36Ybu9CAaswSXvg+n8r1fh2UWHroIOIYC0IgqAYqwMPJOeBT+C+l+D+s/GZ2p8ZmdudItbbaWwLTDCzWyVNAK4ws5slTQN2IOc0KG5NdQbwLTP79xDtNWgD8cESBEFQjLm4j+pC3Erp0iSNcBztc1XoVPahM8V6O40eXGcP4M+4q8XN+LDAlALrrAGcFIFa91GKEncQBMEyxIHAB4GvAUckt4apuHp9W0qgHcy1wFZ4YHs5LtfxMPB+fBDihqp/yzJz6LOVmovr5oHLnOQRsK1wOT7sEnQZMWAQBEHQIpKWzzsFuiwh6Trg0hpivZNwsd4PtmdnnYWk9+Oiz98GZgP34AHu2sD5eYdWJP0Qv2C4Gw+G+00Ym9lIt/haZokyaBAEQUEkrY/7ei6duKuU9cxsdvt21nF0qlhvp/F9XGT3djNbmIZVJuIB28UF1lkduLDqdpGsXNDBRGYtCIKgAJKm4CfXZ4Bsb1Cvma07/LvqTEaaWG+7kLQ/Xvr8EPAqrr33G1xst64obrBsEMFaEARBASQtwB0MTmj3XjqdkSbW227ShPFmwEeAj+JToneZ2VZ1HvMtXAh3UZd7sS7TRBk0CIKgGCvgelhBA8zsfnl9eESI9bYTSaPwKdBtgLHAxrhX7HMNHvohXNpjEQO9WKvpxXvighFIZNaCIAgKIOk0/MQ4JZliB0FLSLoe74F8FrgNl+24Cc+qLWnj1oIOITJrQRAExVgV+ALwuaTQn524W5b1woLmWAwsAZ4GnsA11+Y3E6hJ2gx3QRiDOxYYMMvMlnV5lBFNZNaCIAgKkMyyB8XMjhmuvQTdg6TRwHtxj9lxeCn0n8BNZrZvzjUmAhcBlwC34MHa1vhk6e5m9ush2HowDESwFgRB0CSSVgVGmdmz7d5L0B1I2gjvPRsP7AQsMLO353zsvcBZZnZi5vjXgb3NbNOStxsME1EGDYIgKIikr+KuBW9Kt/8BnBbTdkEzSDoID87GASsDN+LyHd8ys/sLLLUu7mKQ5XLgv1vcZtBGIlgLgiAogKSjgYOBo+krNb0fmCHpZTP7Xr3HB0ENJgNXAz/Fy54vN7j/YNyPG7+fkjn+cWBe07sL2k4Ea0EQBMWYDHzBzKozGHMlzcclFCJYCwpRYnlyOnCJpK2A29OxscBu9HmPBiOQMHIPgiAoxqrAX2ocN+D1w7yXIFiKmV2BZ9ZWBA4E9sXP8x80syK2VUGHEQMGQRAEBZD0P8DfgAMq0gpJ0PR0YD0zG9/G7QUBAJLWAJbE8Et3EMFaEARBAZKF0o3A88Af0+H3AssD25vZ3e3aW7BsI2k54Bhgf/qyvE8Ap5rZ99u2saBlogwaBEFQgDSd9zVgJrAAeAxYC5gcgVrQZmYC+wBHAJvg9lXHAIc00gcMOpsYMAiCICiApIOBY4GDzeygdGwJcIGkw8zsjLZuMFiWmQRMzLgV3C1pHnABHrgFI5DIrAVBEBTjMODzZnZe5YCZHQ7siWc0gqBdLCJjf5Z4FjdyD0YokVkLgiAoxhrAQzWOG0kkNwjaxBTgbElTcA3AxcCmwEnAiZLWrtzRzB5vzxaDZogBgyAIggKkadB/Afua2aJ0bAV8GnQtM5vQzv0Fyy6pHF+hcnLvyRzrAXrNbNSwbSxomcisBUEQFOMruBXQ3yVV9NbWB54Edm7broIA3gP8u92bCMonMmtBEAQFkbQ88DHgnXip6UHgajN7ta0bC5Zp0iDBRDO7q81bCUomMmtBEAQFMbOXgMvavY8gyPAq8H/avYmgfCJYC4IgCILu4ErgWklX4MbtL1Z/08y+3Y5NBa0TwVoQBEEQdAcb464aa6V/1fQCEayNUKJnLQiCIAiCoIOJzFoQBEEQdAmS1gUOBDZI/+8AmJnd3NaNBS0RDgZBEARB0AVIGgf8CXgHsD2wIrAhcJ2kXdq5t6A1IlgLgiAIgu7gB8ARZrYbLimDmU0FphL9aiOaCNaCIAiCoDvYGLiqxvHLgPWGeS9BiUSwFgRBEATdwTzgfTWO75i+F4xQYsAgCIIgCLqDo4BzJW2Bn98nSXoH8Flgr7buLGiJkO4IgiAIgi5B0ibAYcAYPGAz4EQzu72tGwtaIoK1IAiCIOgCJE0CLkp2aNXHVwa+YGYnt2dnQatEsBYEQRAEIxRJawIrpZuP4j1rT2futglwsZmtOJx7C8ojetaCIAiCYOQyHrgYt5MCuCP935OO9aTb5w/vtoIyicxaEARBEIxgJK2Nqzs8AmwJ/KPq273A82a2sB17C8ohgrUgCIIg6HIkvcbMFrd7H0FzRBk0CIIgCLoASW8EjgTeBYxKh3uA5fHp0NXatLWgRUIUNwiCIAi6g7NxT9A7gG2A2/GS6JbA9DbuK2iRCNaCIAiCoDvYFtjXzL4B3A1cYWafBr4J7NDWnQUtEcFaEARBEHQHPcD89PWfgc3T1xdT24YqGCFEsBYEQRAE3cEc+myl5gIT0tfvoE/CIxiBxIBBEARBEHQH04ArJS0CZgNTJN0DrE3orI1oIlgLgiAIgu7g+8BM4HYzW5gM3ScCC/FSaDBCiTJoEARBEHQHs4GNgV9LehL4HvAscK2ZLWnrzoKWCFHcIAiCIOgiJPUAmwEfAT6KT4neZWZbtXVjQdNEGTQIgiAIugRJo/Ap0G2AsXim7UXguXbuK2iNyKwFQRAEQRcg6XpgC7z0eRtwM3ATnlWLMugIJnrWgiAIgqA7WAwsAZ4GnsA11+ZHoDbyicxaEARBEHQJkkYD7wXGpX9jgX8CN5nZvu3cW9A80bMWBEEQBF2Cmb0C3C7p38AivF9tJ+DDbd1Y0BKRWQuCIAiCLkDSQcB4PKO2MnAjcA1wjZnd38atBS0SmbUgCIIg6A4mA1cDP8XLni+3eT9BSURmLQiCIAiCoIOJadAgCIIgCIIOJoK1IAiCIAiCDiaCtSAIgiAIgg4mgrUgCIIgCIIOJoK1IAiCIAiCDiaCtSAIgiAIgg4mgrUgCIIgCIIOJoK1IAiCIAiCDuZ/ARwHjmfxTkI7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8" name="Picture 6" descr="C:\Users\ckeenan\Downloads\download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674" y="1371600"/>
            <a:ext cx="4524123" cy="346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307975" y="4953000"/>
            <a:ext cx="82296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76092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Not enough information to get an understanding of relationships between values so…</a:t>
            </a:r>
            <a:endParaRPr lang="en-US" sz="2400" dirty="0"/>
          </a:p>
        </p:txBody>
      </p:sp>
      <p:pic>
        <p:nvPicPr>
          <p:cNvPr id="11" name="Picture 2" descr="C:\Users\ckeenan\Downloads\download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90" y="1371600"/>
            <a:ext cx="4008593" cy="30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Factorize!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03A2A-DD79-4B89-9539-EED24CC40115}" type="slidenum">
              <a:rPr lang="en-US" smtClean="0">
                <a:solidFill>
                  <a:srgbClr val="EEECE1"/>
                </a:solidFill>
              </a:rPr>
              <a:pPr/>
              <a:t>9</a:t>
            </a:fld>
            <a:endParaRPr lang="en-US" dirty="0">
              <a:solidFill>
                <a:srgbClr val="EEECE1"/>
              </a:solidFill>
            </a:endParaRPr>
          </a:p>
        </p:txBody>
      </p:sp>
      <p:pic>
        <p:nvPicPr>
          <p:cNvPr id="4099" name="Picture 3" descr="C:\Users\ckeenan\Downloads\download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4293506" cy="28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ckeenan\Downloads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85" y="1339402"/>
            <a:ext cx="4875179" cy="445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5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ernal Presentation">
  <a:themeElements>
    <a:clrScheme name="Internal 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Internal Presentation">
      <a:majorFont>
        <a:latin typeface="Arial"/>
        <a:ea typeface="Geneva"/>
        <a:cs typeface=""/>
      </a:majorFont>
      <a:minorFont>
        <a:latin typeface="Arial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Geneva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Geneva" charset="-128"/>
          </a:defRPr>
        </a:defPPr>
      </a:lstStyle>
    </a:lnDef>
  </a:objectDefaults>
  <a:extraClrSchemeLst>
    <a:extraClrScheme>
      <a:clrScheme name="Internal 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509</Words>
  <Application>Microsoft Office PowerPoint</Application>
  <PresentationFormat>On-screen Show (4:3)</PresentationFormat>
  <Paragraphs>106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Internal Presentation</vt:lpstr>
      <vt:lpstr>Well, Water! </vt:lpstr>
      <vt:lpstr>Two Problems</vt:lpstr>
      <vt:lpstr>Pump It Up: Data Mining the Water Table</vt:lpstr>
      <vt:lpstr>Why is this important, Casey?</vt:lpstr>
      <vt:lpstr>“Make everyday life better, every day.”*</vt:lpstr>
      <vt:lpstr>Bleach Blanket Babylon</vt:lpstr>
      <vt:lpstr>EDA</vt:lpstr>
      <vt:lpstr>Hot in Herre (Not a typo.)</vt:lpstr>
      <vt:lpstr>Factorize!</vt:lpstr>
      <vt:lpstr>I made a map!</vt:lpstr>
      <vt:lpstr>We have the technology!</vt:lpstr>
      <vt:lpstr>Null Accuracy </vt:lpstr>
      <vt:lpstr>Victoria’s Secret</vt:lpstr>
      <vt:lpstr>Ensembling - Random Forest</vt:lpstr>
      <vt:lpstr>Logistic Regression</vt:lpstr>
      <vt:lpstr>Happy Little Trees</vt:lpstr>
      <vt:lpstr>K-Nearest Neighbors</vt:lpstr>
      <vt:lpstr>How do we monetize?</vt:lpstr>
      <vt:lpstr>What’s next?</vt:lpstr>
      <vt:lpstr>Thanks for your attention and feel free to reach out:  Casey Keenan cpkeenan15@gmail.com</vt:lpstr>
    </vt:vector>
  </TitlesOfParts>
  <Company>Clorox Services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PET Resin Demand</dc:title>
  <dc:creator>Casey Keenan</dc:creator>
  <cp:lastModifiedBy>Casey Keenan</cp:lastModifiedBy>
  <cp:revision>61</cp:revision>
  <dcterms:created xsi:type="dcterms:W3CDTF">2015-10-13T15:44:06Z</dcterms:created>
  <dcterms:modified xsi:type="dcterms:W3CDTF">2016-12-14T02:17:22Z</dcterms:modified>
</cp:coreProperties>
</file>